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303" r:id="rId3"/>
    <p:sldId id="304" r:id="rId4"/>
    <p:sldId id="257" r:id="rId5"/>
    <p:sldId id="281" r:id="rId6"/>
    <p:sldId id="282" r:id="rId7"/>
    <p:sldId id="283" r:id="rId8"/>
    <p:sldId id="306" r:id="rId9"/>
    <p:sldId id="285" r:id="rId10"/>
    <p:sldId id="259" r:id="rId11"/>
    <p:sldId id="305" r:id="rId12"/>
    <p:sldId id="286" r:id="rId13"/>
    <p:sldId id="288" r:id="rId14"/>
    <p:sldId id="299" r:id="rId15"/>
    <p:sldId id="289" r:id="rId16"/>
    <p:sldId id="292" r:id="rId17"/>
    <p:sldId id="293" r:id="rId18"/>
    <p:sldId id="294" r:id="rId19"/>
    <p:sldId id="295" r:id="rId20"/>
    <p:sldId id="296" r:id="rId21"/>
  </p:sldIdLst>
  <p:sldSz cx="12192000" cy="6858000"/>
  <p:notesSz cx="9945688" cy="6858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684" autoAdjust="0"/>
  </p:normalViewPr>
  <p:slideViewPr>
    <p:cSldViewPr snapToGrid="0">
      <p:cViewPr varScale="1">
        <p:scale>
          <a:sx n="74" d="100"/>
          <a:sy n="74" d="100"/>
        </p:scale>
        <p:origin x="240" y="77"/>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8E75F21C-EA3C-41E3-80B7-25B1B2FB0CE0}"/>
              </a:ext>
            </a:extLst>
          </p:cNvPr>
          <p:cNvSpPr>
            <a:spLocks noGrp="1"/>
          </p:cNvSpPr>
          <p:nvPr>
            <p:ph type="hdr" sz="quarter"/>
          </p:nvPr>
        </p:nvSpPr>
        <p:spPr>
          <a:xfrm>
            <a:off x="0" y="1"/>
            <a:ext cx="4309798" cy="343721"/>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8D351B2B-BD47-47AF-B94E-706F7FBFB67D}"/>
              </a:ext>
            </a:extLst>
          </p:cNvPr>
          <p:cNvSpPr>
            <a:spLocks noGrp="1"/>
          </p:cNvSpPr>
          <p:nvPr>
            <p:ph type="dt" sz="quarter" idx="1"/>
          </p:nvPr>
        </p:nvSpPr>
        <p:spPr>
          <a:xfrm>
            <a:off x="5633588" y="1"/>
            <a:ext cx="4309798" cy="343721"/>
          </a:xfrm>
          <a:prstGeom prst="rect">
            <a:avLst/>
          </a:prstGeom>
        </p:spPr>
        <p:txBody>
          <a:bodyPr vert="horz" lIns="91440" tIns="45720" rIns="91440" bIns="45720" rtlCol="0"/>
          <a:lstStyle>
            <a:lvl1pPr algn="r">
              <a:defRPr sz="1200"/>
            </a:lvl1pPr>
          </a:lstStyle>
          <a:p>
            <a:fld id="{37C58478-991C-4A05-A028-37D8CC254D45}" type="datetimeFigureOut">
              <a:rPr kumimoji="1" lang="ja-JP" altLang="en-US" smtClean="0"/>
              <a:t>2018/5/17</a:t>
            </a:fld>
            <a:endParaRPr kumimoji="1" lang="ja-JP" altLang="en-US"/>
          </a:p>
        </p:txBody>
      </p:sp>
      <p:sp>
        <p:nvSpPr>
          <p:cNvPr id="4" name="フッター プレースホルダー 3">
            <a:extLst>
              <a:ext uri="{FF2B5EF4-FFF2-40B4-BE49-F238E27FC236}">
                <a16:creationId xmlns:a16="http://schemas.microsoft.com/office/drawing/2014/main" id="{AC1AF7D6-AC5C-4F7B-81F6-62EAE855F424}"/>
              </a:ext>
            </a:extLst>
          </p:cNvPr>
          <p:cNvSpPr>
            <a:spLocks noGrp="1"/>
          </p:cNvSpPr>
          <p:nvPr>
            <p:ph type="ftr" sz="quarter" idx="2"/>
          </p:nvPr>
        </p:nvSpPr>
        <p:spPr>
          <a:xfrm>
            <a:off x="0" y="6514281"/>
            <a:ext cx="4309798" cy="343721"/>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EB0F9260-8B0C-491C-BC7E-94EB3B5A059B}"/>
              </a:ext>
            </a:extLst>
          </p:cNvPr>
          <p:cNvSpPr>
            <a:spLocks noGrp="1"/>
          </p:cNvSpPr>
          <p:nvPr>
            <p:ph type="sldNum" sz="quarter" idx="3"/>
          </p:nvPr>
        </p:nvSpPr>
        <p:spPr>
          <a:xfrm>
            <a:off x="5633588" y="6514281"/>
            <a:ext cx="4309798" cy="343721"/>
          </a:xfrm>
          <a:prstGeom prst="rect">
            <a:avLst/>
          </a:prstGeom>
        </p:spPr>
        <p:txBody>
          <a:bodyPr vert="horz" lIns="91440" tIns="45720" rIns="91440" bIns="45720" rtlCol="0" anchor="b"/>
          <a:lstStyle>
            <a:lvl1pPr algn="r">
              <a:defRPr sz="1200"/>
            </a:lvl1pPr>
          </a:lstStyle>
          <a:p>
            <a:fld id="{EFFACC76-71D1-4982-BCA5-A7E81171257D}" type="slidenum">
              <a:rPr kumimoji="1" lang="ja-JP" altLang="en-US" smtClean="0"/>
              <a:t>‹#›</a:t>
            </a:fld>
            <a:endParaRPr kumimoji="1" lang="ja-JP" altLang="en-US"/>
          </a:p>
        </p:txBody>
      </p:sp>
    </p:spTree>
    <p:extLst>
      <p:ext uri="{BB962C8B-B14F-4D97-AF65-F5344CB8AC3E}">
        <p14:creationId xmlns:p14="http://schemas.microsoft.com/office/powerpoint/2010/main" val="9567145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4309798" cy="344091"/>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633588" y="1"/>
            <a:ext cx="4309798" cy="344091"/>
          </a:xfrm>
          <a:prstGeom prst="rect">
            <a:avLst/>
          </a:prstGeom>
        </p:spPr>
        <p:txBody>
          <a:bodyPr vert="horz" lIns="91440" tIns="45720" rIns="91440" bIns="45720" rtlCol="0"/>
          <a:lstStyle>
            <a:lvl1pPr algn="r">
              <a:defRPr sz="1200"/>
            </a:lvl1pPr>
          </a:lstStyle>
          <a:p>
            <a:fld id="{5266777D-C8B3-47BC-AD8D-2C074264DCC7}" type="datetimeFigureOut">
              <a:rPr kumimoji="1" lang="ja-JP" altLang="en-US" smtClean="0"/>
              <a:t>2018/5/17</a:t>
            </a:fld>
            <a:endParaRPr kumimoji="1" lang="ja-JP" altLang="en-US"/>
          </a:p>
        </p:txBody>
      </p:sp>
      <p:sp>
        <p:nvSpPr>
          <p:cNvPr id="4" name="スライド イメージ プレースホルダー 3"/>
          <p:cNvSpPr>
            <a:spLocks noGrp="1" noRot="1" noChangeAspect="1"/>
          </p:cNvSpPr>
          <p:nvPr>
            <p:ph type="sldImg" idx="2"/>
          </p:nvPr>
        </p:nvSpPr>
        <p:spPr>
          <a:xfrm>
            <a:off x="2914650" y="857250"/>
            <a:ext cx="4116388" cy="231457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94569" y="3300412"/>
            <a:ext cx="7956550" cy="2700338"/>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513912"/>
            <a:ext cx="4309798" cy="344091"/>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33588" y="6513912"/>
            <a:ext cx="4309798" cy="344091"/>
          </a:xfrm>
          <a:prstGeom prst="rect">
            <a:avLst/>
          </a:prstGeom>
        </p:spPr>
        <p:txBody>
          <a:bodyPr vert="horz" lIns="91440" tIns="45720" rIns="91440" bIns="45720" rtlCol="0" anchor="b"/>
          <a:lstStyle>
            <a:lvl1pPr algn="r">
              <a:defRPr sz="1200"/>
            </a:lvl1pPr>
          </a:lstStyle>
          <a:p>
            <a:fld id="{B57DDE6E-72B8-4DB7-9C63-EA1BA5F64068}" type="slidenum">
              <a:rPr kumimoji="1" lang="ja-JP" altLang="en-US" smtClean="0"/>
              <a:t>‹#›</a:t>
            </a:fld>
            <a:endParaRPr kumimoji="1" lang="ja-JP" altLang="en-US"/>
          </a:p>
        </p:txBody>
      </p:sp>
    </p:spTree>
    <p:extLst>
      <p:ext uri="{BB962C8B-B14F-4D97-AF65-F5344CB8AC3E}">
        <p14:creationId xmlns:p14="http://schemas.microsoft.com/office/powerpoint/2010/main" val="374915785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57DDE6E-72B8-4DB7-9C63-EA1BA5F64068}" type="slidenum">
              <a:rPr kumimoji="1" lang="ja-JP" altLang="en-US" smtClean="0"/>
              <a:t>1</a:t>
            </a:fld>
            <a:endParaRPr kumimoji="1" lang="ja-JP" altLang="en-US"/>
          </a:p>
        </p:txBody>
      </p:sp>
    </p:spTree>
    <p:extLst>
      <p:ext uri="{BB962C8B-B14F-4D97-AF65-F5344CB8AC3E}">
        <p14:creationId xmlns:p14="http://schemas.microsoft.com/office/powerpoint/2010/main" val="2734549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57DDE6E-72B8-4DB7-9C63-EA1BA5F64068}" type="slidenum">
              <a:rPr kumimoji="1" lang="ja-JP" altLang="en-US" smtClean="0"/>
              <a:t>2</a:t>
            </a:fld>
            <a:endParaRPr kumimoji="1" lang="ja-JP" altLang="en-US"/>
          </a:p>
        </p:txBody>
      </p:sp>
    </p:spTree>
    <p:extLst>
      <p:ext uri="{BB962C8B-B14F-4D97-AF65-F5344CB8AC3E}">
        <p14:creationId xmlns:p14="http://schemas.microsoft.com/office/powerpoint/2010/main" val="2683014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57DDE6E-72B8-4DB7-9C63-EA1BA5F64068}" type="slidenum">
              <a:rPr kumimoji="1" lang="ja-JP" altLang="en-US" smtClean="0"/>
              <a:t>3</a:t>
            </a:fld>
            <a:endParaRPr kumimoji="1" lang="ja-JP" altLang="en-US"/>
          </a:p>
        </p:txBody>
      </p:sp>
    </p:spTree>
    <p:extLst>
      <p:ext uri="{BB962C8B-B14F-4D97-AF65-F5344CB8AC3E}">
        <p14:creationId xmlns:p14="http://schemas.microsoft.com/office/powerpoint/2010/main" val="394480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57DDE6E-72B8-4DB7-9C63-EA1BA5F64068}" type="slidenum">
              <a:rPr kumimoji="1" lang="ja-JP" altLang="en-US" smtClean="0"/>
              <a:t>4</a:t>
            </a:fld>
            <a:endParaRPr kumimoji="1" lang="ja-JP" altLang="en-US"/>
          </a:p>
        </p:txBody>
      </p:sp>
    </p:spTree>
    <p:extLst>
      <p:ext uri="{BB962C8B-B14F-4D97-AF65-F5344CB8AC3E}">
        <p14:creationId xmlns:p14="http://schemas.microsoft.com/office/powerpoint/2010/main" val="4124586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57DDE6E-72B8-4DB7-9C63-EA1BA5F64068}" type="slidenum">
              <a:rPr kumimoji="1" lang="ja-JP" altLang="en-US" smtClean="0"/>
              <a:t>5</a:t>
            </a:fld>
            <a:endParaRPr kumimoji="1" lang="ja-JP" altLang="en-US"/>
          </a:p>
        </p:txBody>
      </p:sp>
    </p:spTree>
    <p:extLst>
      <p:ext uri="{BB962C8B-B14F-4D97-AF65-F5344CB8AC3E}">
        <p14:creationId xmlns:p14="http://schemas.microsoft.com/office/powerpoint/2010/main" val="465105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ー 1">
            <a:extLst>
              <a:ext uri="{FF2B5EF4-FFF2-40B4-BE49-F238E27FC236}">
                <a16:creationId xmlns:a16="http://schemas.microsoft.com/office/drawing/2014/main" id="{3B3C4CC4-DE26-46E8-86A8-5EE333D1A98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ー 2">
            <a:extLst>
              <a:ext uri="{FF2B5EF4-FFF2-40B4-BE49-F238E27FC236}">
                <a16:creationId xmlns:a16="http://schemas.microsoft.com/office/drawing/2014/main" id="{EBFC5425-9190-4428-BB9B-E2F0638305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Tree>
    <p:extLst>
      <p:ext uri="{BB962C8B-B14F-4D97-AF65-F5344CB8AC3E}">
        <p14:creationId xmlns:p14="http://schemas.microsoft.com/office/powerpoint/2010/main" val="666651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ー 1">
            <a:extLst>
              <a:ext uri="{FF2B5EF4-FFF2-40B4-BE49-F238E27FC236}">
                <a16:creationId xmlns:a16="http://schemas.microsoft.com/office/drawing/2014/main" id="{3B3C4CC4-DE26-46E8-86A8-5EE333D1A98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ー 2">
            <a:extLst>
              <a:ext uri="{FF2B5EF4-FFF2-40B4-BE49-F238E27FC236}">
                <a16:creationId xmlns:a16="http://schemas.microsoft.com/office/drawing/2014/main" id="{EBFC5425-9190-4428-BB9B-E2F0638305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Tree>
    <p:extLst>
      <p:ext uri="{BB962C8B-B14F-4D97-AF65-F5344CB8AC3E}">
        <p14:creationId xmlns:p14="http://schemas.microsoft.com/office/powerpoint/2010/main" val="1789648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ー 1">
            <a:extLst>
              <a:ext uri="{FF2B5EF4-FFF2-40B4-BE49-F238E27FC236}">
                <a16:creationId xmlns:a16="http://schemas.microsoft.com/office/drawing/2014/main" id="{3B3C4CC4-DE26-46E8-86A8-5EE333D1A98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ー 2">
            <a:extLst>
              <a:ext uri="{FF2B5EF4-FFF2-40B4-BE49-F238E27FC236}">
                <a16:creationId xmlns:a16="http://schemas.microsoft.com/office/drawing/2014/main" id="{EBFC5425-9190-4428-BB9B-E2F0638305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Tree>
    <p:extLst>
      <p:ext uri="{BB962C8B-B14F-4D97-AF65-F5344CB8AC3E}">
        <p14:creationId xmlns:p14="http://schemas.microsoft.com/office/powerpoint/2010/main" val="2560796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 1">
            <a:extLst>
              <a:ext uri="{FF2B5EF4-FFF2-40B4-BE49-F238E27FC236}">
                <a16:creationId xmlns:a16="http://schemas.microsoft.com/office/drawing/2014/main" id="{CD6EFED5-0A72-4D74-88B1-154ED99A803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96AB9D2C-4154-4D61-99A6-B5E0DF8012A4}"/>
              </a:ext>
            </a:extLst>
          </p:cNvPr>
          <p:cNvSpPr>
            <a:spLocks noGrp="1"/>
          </p:cNvSpPr>
          <p:nvPr>
            <p:ph type="body" idx="1"/>
          </p:nvPr>
        </p:nvSpPr>
        <p:spPr bwMode="auto">
          <a:ln>
            <a:solidFill>
              <a:schemeClr val="tx1"/>
            </a:solidFill>
            <a:miter lim="800000"/>
            <a:headEnd/>
            <a:tailEnd/>
          </a:ln>
        </p:spPr>
        <p:txBody>
          <a:bodyPr wrap="square" numCol="1" anchor="t" anchorCtr="0" compatLnSpc="1">
            <a:prstTxWarp prst="textNoShape">
              <a:avLst/>
            </a:prstTxWarp>
            <a:normAutofit fontScale="40000" lnSpcReduction="20000"/>
          </a:bodyPr>
          <a:lstStyle/>
          <a:p>
            <a:pPr>
              <a:lnSpc>
                <a:spcPct val="120000"/>
              </a:lnSpc>
              <a:spcBef>
                <a:spcPts val="600"/>
              </a:spcBef>
              <a:defRPr/>
            </a:pPr>
            <a:r>
              <a:rPr lang="ja-JP" altLang="en-US" dirty="0">
                <a:latin typeface="+mn-ea"/>
              </a:rPr>
              <a:t>区分に関わる先行研究の事例として中兼和津次の事例を取り上げる。</a:t>
            </a:r>
          </a:p>
          <a:p>
            <a:pPr>
              <a:lnSpc>
                <a:spcPct val="120000"/>
              </a:lnSpc>
              <a:spcBef>
                <a:spcPts val="600"/>
              </a:spcBef>
              <a:defRPr/>
            </a:pPr>
            <a:r>
              <a:rPr lang="ja-JP" altLang="en-US" dirty="0">
                <a:latin typeface="+mn-ea"/>
              </a:rPr>
              <a:t>　中兼和津次は１９４２年生まれ、東大名誉教授で現在は中国経済学会の会長を務められている、中国経済についての高名な学者であるので、取り上げた。　</a:t>
            </a:r>
            <a:endParaRPr lang="en-US" altLang="ja-JP" dirty="0">
              <a:latin typeface="+mn-ea"/>
            </a:endParaRPr>
          </a:p>
          <a:p>
            <a:pPr>
              <a:lnSpc>
                <a:spcPct val="120000"/>
              </a:lnSpc>
              <a:spcBef>
                <a:spcPts val="600"/>
              </a:spcBef>
              <a:defRPr/>
            </a:pPr>
            <a:r>
              <a:rPr lang="ja-JP" altLang="en-US" dirty="0">
                <a:latin typeface="+mn-ea"/>
              </a:rPr>
              <a:t>　中兼の</a:t>
            </a:r>
            <a:r>
              <a:rPr lang="en-US" altLang="ja-JP" dirty="0">
                <a:latin typeface="+mn-ea"/>
              </a:rPr>
              <a:t>『</a:t>
            </a:r>
            <a:r>
              <a:rPr lang="ja-JP" altLang="en-US" dirty="0">
                <a:latin typeface="+mn-ea"/>
              </a:rPr>
              <a:t>経済発展と体制移行</a:t>
            </a:r>
            <a:r>
              <a:rPr lang="en-US" altLang="ja-JP" dirty="0">
                <a:latin typeface="+mn-ea"/>
              </a:rPr>
              <a:t>』 </a:t>
            </a:r>
            <a:r>
              <a:rPr lang="ja-JP" altLang="en-US" dirty="0">
                <a:latin typeface="+mn-ea"/>
              </a:rPr>
              <a:t>名古屋大学出版会、</a:t>
            </a:r>
            <a:r>
              <a:rPr lang="en-US" altLang="ja-JP" dirty="0">
                <a:latin typeface="+mn-ea"/>
              </a:rPr>
              <a:t>2002</a:t>
            </a:r>
            <a:r>
              <a:rPr lang="ja-JP" altLang="en-US" dirty="0">
                <a:latin typeface="+mn-ea"/>
              </a:rPr>
              <a:t>年、</a:t>
            </a:r>
            <a:r>
              <a:rPr lang="en-US" altLang="ja-JP" dirty="0">
                <a:latin typeface="+mn-ea"/>
              </a:rPr>
              <a:t>156</a:t>
            </a:r>
            <a:r>
              <a:rPr lang="ja-JP" altLang="en-US" dirty="0">
                <a:latin typeface="+mn-ea"/>
              </a:rPr>
              <a:t>－</a:t>
            </a:r>
            <a:r>
              <a:rPr lang="en-US" altLang="ja-JP" dirty="0">
                <a:latin typeface="+mn-ea"/>
              </a:rPr>
              <a:t>157</a:t>
            </a:r>
            <a:r>
              <a:rPr lang="ja-JP" altLang="en-US" dirty="0">
                <a:latin typeface="+mn-ea"/>
              </a:rPr>
              <a:t>頁のなかで、</a:t>
            </a:r>
          </a:p>
          <a:p>
            <a:pPr>
              <a:lnSpc>
                <a:spcPct val="120000"/>
              </a:lnSpc>
              <a:spcBef>
                <a:spcPts val="600"/>
              </a:spcBef>
              <a:defRPr/>
            </a:pPr>
            <a:r>
              <a:rPr lang="ja-JP" altLang="en-US" dirty="0">
                <a:latin typeface="+mn-ea"/>
              </a:rPr>
              <a:t>「国有企業の外部にある私有企業の成長によって、国民経済全体に占める国有部門の比重を下げたことに中国の民営化の</a:t>
            </a:r>
          </a:p>
          <a:p>
            <a:pPr>
              <a:lnSpc>
                <a:spcPct val="120000"/>
              </a:lnSpc>
              <a:spcBef>
                <a:spcPts val="600"/>
              </a:spcBef>
              <a:defRPr/>
            </a:pPr>
            <a:r>
              <a:rPr lang="ja-JP" altLang="en-US" dirty="0">
                <a:latin typeface="+mn-ea"/>
              </a:rPr>
              <a:t>特色がある」と述べ従業員数、工業総生産額の推移を示している。・・・上の表</a:t>
            </a:r>
            <a:r>
              <a:rPr lang="en-US" altLang="ja-JP" dirty="0">
                <a:latin typeface="+mn-ea"/>
              </a:rPr>
              <a:t>2‐6</a:t>
            </a:r>
            <a:r>
              <a:rPr lang="ja-JP" altLang="en-US" dirty="0">
                <a:latin typeface="+mn-ea"/>
              </a:rPr>
              <a:t>のとおり。</a:t>
            </a:r>
            <a:endParaRPr lang="en-US" altLang="ja-JP" dirty="0">
              <a:latin typeface="+mn-ea"/>
            </a:endParaRPr>
          </a:p>
          <a:p>
            <a:pPr>
              <a:lnSpc>
                <a:spcPct val="120000"/>
              </a:lnSpc>
              <a:spcBef>
                <a:spcPts val="600"/>
              </a:spcBef>
              <a:defRPr/>
            </a:pPr>
            <a:r>
              <a:rPr lang="ja-JP" altLang="en-US" dirty="0">
                <a:latin typeface="+mn-ea"/>
              </a:rPr>
              <a:t>　上の表の下半分の工業総生産額を取り上げてみると、それに該当する</a:t>
            </a:r>
            <a:r>
              <a:rPr lang="en-US" altLang="ja-JP" dirty="0">
                <a:latin typeface="+mn-ea"/>
              </a:rPr>
              <a:t>『</a:t>
            </a:r>
            <a:r>
              <a:rPr lang="ja-JP" altLang="en-US" dirty="0">
                <a:latin typeface="+mn-ea"/>
              </a:rPr>
              <a:t>中国統計年鑑</a:t>
            </a:r>
            <a:r>
              <a:rPr lang="en-US" altLang="ja-JP" dirty="0">
                <a:latin typeface="+mn-ea"/>
              </a:rPr>
              <a:t>』</a:t>
            </a:r>
            <a:r>
              <a:rPr lang="ja-JP" altLang="en-US" dirty="0">
                <a:latin typeface="+mn-ea"/>
              </a:rPr>
              <a:t>の数値を摘出したデータが下の表</a:t>
            </a:r>
            <a:r>
              <a:rPr lang="en-US" altLang="ja-JP" dirty="0">
                <a:latin typeface="+mn-ea"/>
              </a:rPr>
              <a:t>2-7</a:t>
            </a:r>
            <a:r>
              <a:rPr lang="ja-JP" altLang="en-US" dirty="0">
                <a:latin typeface="+mn-ea"/>
              </a:rPr>
              <a:t>である。</a:t>
            </a:r>
            <a:endParaRPr lang="en-US" altLang="ja-JP" dirty="0">
              <a:latin typeface="+mn-ea"/>
            </a:endParaRPr>
          </a:p>
          <a:p>
            <a:pPr>
              <a:lnSpc>
                <a:spcPct val="120000"/>
              </a:lnSpc>
              <a:spcBef>
                <a:spcPts val="600"/>
              </a:spcBef>
              <a:defRPr/>
            </a:pPr>
            <a:r>
              <a:rPr lang="ja-JP" altLang="en-US" dirty="0">
                <a:latin typeface="+mn-ea"/>
              </a:rPr>
              <a:t>上下の表を比較すれば、</a:t>
            </a:r>
            <a:endParaRPr lang="ja-JP" altLang="en-US" b="1" dirty="0">
              <a:latin typeface="+mn-ea"/>
            </a:endParaRPr>
          </a:p>
          <a:p>
            <a:pPr>
              <a:lnSpc>
                <a:spcPct val="120000"/>
              </a:lnSpc>
              <a:spcBef>
                <a:spcPts val="600"/>
              </a:spcBef>
              <a:defRPr/>
            </a:pPr>
            <a:r>
              <a:rPr lang="ja-JP" altLang="en-US" dirty="0">
                <a:latin typeface="+mn-ea"/>
              </a:rPr>
              <a:t>中兼の国有（黄色）、集団（水色）、個体とその他の合計（ピンク）の部分は、下の表の組織形態別による区分の国有企業（黄色）、集体企業（水色）、国有企業と集体企業を除くそれ以外の全ての合計（ピンク）に合致。</a:t>
            </a:r>
          </a:p>
          <a:p>
            <a:pPr>
              <a:lnSpc>
                <a:spcPct val="120000"/>
              </a:lnSpc>
              <a:spcBef>
                <a:spcPts val="600"/>
              </a:spcBef>
              <a:defRPr/>
            </a:pPr>
            <a:r>
              <a:rPr lang="ja-JP" altLang="en-US" dirty="0">
                <a:latin typeface="+mn-ea"/>
              </a:rPr>
              <a:t>中兼の「私有企業」とは、上の表の個体とその他の合計に該当、すなわち下の表の組織形態別による区分の国有企業と集体企業を除くそれ以外の全ての合計に合致し、それは下の表の所有別による区分と比較すれば判るように、中兼の「私有企業」の中には国有控股企業が含まれているので、中兼の「私有企業」という区分は適切とはいえない。 　</a:t>
            </a:r>
          </a:p>
          <a:p>
            <a:pPr>
              <a:lnSpc>
                <a:spcPct val="120000"/>
              </a:lnSpc>
              <a:spcBef>
                <a:spcPts val="600"/>
              </a:spcBef>
              <a:defRPr/>
            </a:pPr>
            <a:r>
              <a:rPr lang="ja-JP" altLang="en-US" dirty="0">
                <a:latin typeface="+mn-ea"/>
              </a:rPr>
              <a:t>　</a:t>
            </a:r>
            <a:r>
              <a:rPr lang="en-US" altLang="ja-JP" dirty="0">
                <a:latin typeface="+mn-ea"/>
              </a:rPr>
              <a:t>2000</a:t>
            </a:r>
            <a:r>
              <a:rPr lang="ja-JP" altLang="en-US" dirty="0">
                <a:latin typeface="+mn-ea"/>
              </a:rPr>
              <a:t>年の数値で見てみると、</a:t>
            </a:r>
            <a:endParaRPr lang="en-US" altLang="ja-JP" dirty="0">
              <a:latin typeface="+mn-ea"/>
            </a:endParaRPr>
          </a:p>
          <a:p>
            <a:pPr>
              <a:lnSpc>
                <a:spcPct val="120000"/>
              </a:lnSpc>
              <a:spcBef>
                <a:spcPts val="600"/>
              </a:spcBef>
              <a:defRPr/>
            </a:pPr>
            <a:r>
              <a:rPr lang="ja-JP" altLang="en-US" dirty="0">
                <a:latin typeface="+mn-ea"/>
              </a:rPr>
              <a:t>　中兼の「私有企業」は、上の表</a:t>
            </a:r>
            <a:r>
              <a:rPr lang="en-US" altLang="ja-JP" dirty="0">
                <a:latin typeface="+mn-ea"/>
              </a:rPr>
              <a:t>2-6</a:t>
            </a:r>
            <a:r>
              <a:rPr lang="ja-JP" altLang="en-US" dirty="0">
                <a:latin typeface="+mn-ea"/>
              </a:rPr>
              <a:t>の「個体とその他の合計」： </a:t>
            </a:r>
            <a:r>
              <a:rPr lang="en-US" altLang="ja-JP" dirty="0">
                <a:latin typeface="+mn-ea"/>
              </a:rPr>
              <a:t>62.57</a:t>
            </a:r>
            <a:r>
              <a:rPr lang="ja-JP" altLang="en-US" dirty="0">
                <a:latin typeface="+mn-ea"/>
              </a:rPr>
              <a:t>％であり、下の表</a:t>
            </a:r>
            <a:r>
              <a:rPr lang="en-US" altLang="ja-JP" dirty="0">
                <a:latin typeface="+mn-ea"/>
              </a:rPr>
              <a:t>2-7</a:t>
            </a:r>
            <a:r>
              <a:rPr lang="ja-JP" altLang="en-US" dirty="0">
                <a:latin typeface="+mn-ea"/>
              </a:rPr>
              <a:t>の組織形態別による区分でも国有企業と集体企業以外の全ての合計は同数値である。</a:t>
            </a:r>
            <a:endParaRPr lang="en-US" altLang="ja-JP" dirty="0">
              <a:latin typeface="+mn-ea"/>
            </a:endParaRPr>
          </a:p>
          <a:p>
            <a:pPr>
              <a:lnSpc>
                <a:spcPct val="120000"/>
              </a:lnSpc>
              <a:spcBef>
                <a:spcPts val="600"/>
              </a:spcBef>
              <a:defRPr/>
            </a:pPr>
            <a:r>
              <a:rPr lang="ja-JP" altLang="en-US" dirty="0">
                <a:latin typeface="+mn-ea"/>
              </a:rPr>
              <a:t>　一方、所有別による区分の視点に立って全体から国有企業と集体企業を除いた部分を求めれば、全体から下の表</a:t>
            </a:r>
            <a:r>
              <a:rPr lang="en-US" altLang="ja-JP" dirty="0">
                <a:latin typeface="+mn-ea"/>
              </a:rPr>
              <a:t>2-7</a:t>
            </a:r>
            <a:r>
              <a:rPr lang="ja-JP" altLang="en-US" dirty="0">
                <a:latin typeface="+mn-ea"/>
              </a:rPr>
              <a:t>右欄の「国有及び国有控股企業」：</a:t>
            </a:r>
            <a:r>
              <a:rPr lang="en-US" altLang="ja-JP" dirty="0">
                <a:latin typeface="+mn-ea"/>
              </a:rPr>
              <a:t>47.34</a:t>
            </a:r>
            <a:r>
              <a:rPr lang="ja-JP" altLang="en-US" dirty="0">
                <a:latin typeface="+mn-ea"/>
              </a:rPr>
              <a:t>％と表</a:t>
            </a:r>
            <a:r>
              <a:rPr lang="en-US" altLang="ja-JP" dirty="0">
                <a:latin typeface="+mn-ea"/>
              </a:rPr>
              <a:t>7</a:t>
            </a:r>
            <a:r>
              <a:rPr lang="ja-JP" altLang="en-US" dirty="0">
                <a:latin typeface="+mn-ea"/>
              </a:rPr>
              <a:t>左欄の「集体企業」：</a:t>
            </a:r>
            <a:r>
              <a:rPr lang="en-US" altLang="ja-JP" dirty="0">
                <a:latin typeface="+mn-ea"/>
              </a:rPr>
              <a:t>13.90</a:t>
            </a:r>
            <a:r>
              <a:rPr lang="ja-JP" altLang="en-US" dirty="0">
                <a:latin typeface="+mn-ea"/>
              </a:rPr>
              <a:t>％とを除いた部分となり、その数値は</a:t>
            </a:r>
            <a:r>
              <a:rPr lang="en-US" altLang="ja-JP" dirty="0">
                <a:latin typeface="+mn-ea"/>
              </a:rPr>
              <a:t>38.76</a:t>
            </a:r>
            <a:r>
              <a:rPr lang="ja-JP" altLang="en-US" dirty="0">
                <a:latin typeface="+mn-ea"/>
              </a:rPr>
              <a:t>％となる。</a:t>
            </a:r>
            <a:endParaRPr lang="en-US" altLang="ja-JP" dirty="0">
              <a:latin typeface="+mn-ea"/>
            </a:endParaRPr>
          </a:p>
          <a:p>
            <a:pPr>
              <a:lnSpc>
                <a:spcPct val="120000"/>
              </a:lnSpc>
              <a:spcBef>
                <a:spcPts val="600"/>
              </a:spcBef>
              <a:defRPr/>
            </a:pPr>
            <a:r>
              <a:rPr lang="ja-JP" altLang="en-US" dirty="0">
                <a:latin typeface="+mn-ea"/>
              </a:rPr>
              <a:t>すなわち、国有企業と集体企業との外部にある部分は中兼の述べる</a:t>
            </a:r>
            <a:r>
              <a:rPr lang="en-US" altLang="ja-JP" dirty="0">
                <a:latin typeface="+mn-ea"/>
              </a:rPr>
              <a:t>62.57</a:t>
            </a:r>
            <a:r>
              <a:rPr lang="ja-JP" altLang="en-US" dirty="0">
                <a:latin typeface="+mn-ea"/>
              </a:rPr>
              <a:t>％というほどには大きくなく、それは「国有及び国有控股企業」の</a:t>
            </a:r>
            <a:r>
              <a:rPr lang="en-US" altLang="ja-JP" dirty="0">
                <a:latin typeface="+mn-ea"/>
              </a:rPr>
              <a:t>47.34</a:t>
            </a:r>
            <a:r>
              <a:rPr lang="ja-JP" altLang="en-US" dirty="0">
                <a:latin typeface="+mn-ea"/>
              </a:rPr>
              <a:t>％よりも小さい。さらに「国有及び国有控股企業」の内訳を表</a:t>
            </a:r>
            <a:r>
              <a:rPr lang="en-US" altLang="ja-JP" dirty="0">
                <a:latin typeface="+mn-ea"/>
              </a:rPr>
              <a:t>7</a:t>
            </a:r>
            <a:r>
              <a:rPr lang="ja-JP" altLang="en-US" dirty="0">
                <a:latin typeface="+mn-ea"/>
              </a:rPr>
              <a:t>より求めれば、「国有企業」は</a:t>
            </a:r>
            <a:r>
              <a:rPr lang="en-US" altLang="ja-JP" dirty="0">
                <a:latin typeface="+mn-ea"/>
              </a:rPr>
              <a:t>23.53</a:t>
            </a:r>
            <a:r>
              <a:rPr lang="ja-JP" altLang="en-US" dirty="0">
                <a:latin typeface="+mn-ea"/>
              </a:rPr>
              <a:t>％、「国有控股企業」は</a:t>
            </a:r>
            <a:r>
              <a:rPr lang="en-US" altLang="ja-JP" dirty="0">
                <a:latin typeface="+mn-ea"/>
              </a:rPr>
              <a:t>23.81</a:t>
            </a:r>
            <a:r>
              <a:rPr lang="ja-JP" altLang="en-US" dirty="0">
                <a:latin typeface="+mn-ea"/>
              </a:rPr>
              <a:t>％である。なお、「国有控股企業」：</a:t>
            </a:r>
            <a:r>
              <a:rPr lang="en-US" altLang="ja-JP" dirty="0">
                <a:latin typeface="+mn-ea"/>
              </a:rPr>
              <a:t>23.81</a:t>
            </a:r>
            <a:r>
              <a:rPr lang="ja-JP" altLang="en-US" dirty="0">
                <a:latin typeface="+mn-ea"/>
              </a:rPr>
              <a:t>％には外資の中の実質的な国有控股企業は含まれていないので、この実質的な国有控股企業をも加味すれば全体から「国有及び国有控股企業」と「集体企業」を除いた部分は</a:t>
            </a:r>
            <a:r>
              <a:rPr lang="en-US" altLang="ja-JP" dirty="0">
                <a:latin typeface="+mn-ea"/>
              </a:rPr>
              <a:t>38.76</a:t>
            </a:r>
            <a:r>
              <a:rPr lang="ja-JP" altLang="en-US" dirty="0">
                <a:latin typeface="+mn-ea"/>
              </a:rPr>
              <a:t>％より小さくなる。</a:t>
            </a:r>
          </a:p>
          <a:p>
            <a:pPr>
              <a:lnSpc>
                <a:spcPct val="120000"/>
              </a:lnSpc>
              <a:spcBef>
                <a:spcPts val="600"/>
              </a:spcBef>
              <a:defRPr/>
            </a:pPr>
            <a:r>
              <a:rPr lang="ja-JP" altLang="en-US" dirty="0">
                <a:latin typeface="+mn-ea"/>
              </a:rPr>
              <a:t>　これらのことから、国有企業の比重低下は、私有企業と国有控股企業との増加によるものであり、株式所有を通じた支配を含めて国の支配する企業は中兼の表</a:t>
            </a:r>
            <a:r>
              <a:rPr lang="en-US" altLang="ja-JP" dirty="0">
                <a:latin typeface="+mn-ea"/>
              </a:rPr>
              <a:t>2-6</a:t>
            </a:r>
            <a:r>
              <a:rPr lang="ja-JP" altLang="en-US" dirty="0">
                <a:latin typeface="+mn-ea"/>
              </a:rPr>
              <a:t>のデータほどには減少していないことが判る。</a:t>
            </a:r>
            <a:endParaRPr lang="ja-JP" altLang="en-US" dirty="0"/>
          </a:p>
        </p:txBody>
      </p:sp>
      <p:sp>
        <p:nvSpPr>
          <p:cNvPr id="36868" name="スライド番号プレースホルダ 3">
            <a:extLst>
              <a:ext uri="{FF2B5EF4-FFF2-40B4-BE49-F238E27FC236}">
                <a16:creationId xmlns:a16="http://schemas.microsoft.com/office/drawing/2014/main" id="{71C9CB63-0FB1-4B2E-A2BD-B9659B76FC8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09C0649-4436-4B95-8455-C6F2AF302115}" type="slidenum">
              <a:rPr kumimoji="1" lang="ja-JP"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ja-JP"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3749597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9DA46C7B-F284-4A56-8A71-44B45AAD8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2C1F5B1C-D616-40AF-81CD-EE41992909A6}"/>
              </a:ext>
            </a:extLst>
          </p:cNvPr>
          <p:cNvSpPr>
            <a:spLocks noGrp="1"/>
          </p:cNvSpPr>
          <p:nvPr>
            <p:ph type="body" idx="1"/>
          </p:nvPr>
        </p:nvSpPr>
        <p:spPr bwMode="auto">
          <a:noFill/>
          <a:ln>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endParaRPr lang="en-US" altLang="ja-JP" dirty="0"/>
          </a:p>
        </p:txBody>
      </p:sp>
      <p:sp>
        <p:nvSpPr>
          <p:cNvPr id="18436" name="スライド番号プレースホルダ 3">
            <a:extLst>
              <a:ext uri="{FF2B5EF4-FFF2-40B4-BE49-F238E27FC236}">
                <a16:creationId xmlns:a16="http://schemas.microsoft.com/office/drawing/2014/main" id="{F2E96D38-45F2-486C-8197-81389DE7A3D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7A1E28D-9953-46E2-9705-4310DC58BEB7}" type="slidenum">
              <a:rPr lang="ja-JP" altLang="en-US" smtClean="0">
                <a:latin typeface="Arial" panose="020B0604020202020204" pitchFamily="34" charset="0"/>
              </a:rPr>
              <a:pPr>
                <a:spcBef>
                  <a:spcPct val="0"/>
                </a:spcBef>
              </a:pPr>
              <a:t>10</a:t>
            </a:fld>
            <a:endParaRPr lang="ja-JP" altLang="en-US">
              <a:latin typeface="Arial" panose="020B0604020202020204" pitchFamily="34" charset="0"/>
            </a:endParaRPr>
          </a:p>
        </p:txBody>
      </p:sp>
    </p:spTree>
    <p:extLst>
      <p:ext uri="{BB962C8B-B14F-4D97-AF65-F5344CB8AC3E}">
        <p14:creationId xmlns:p14="http://schemas.microsoft.com/office/powerpoint/2010/main" val="2791666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57DDE6E-72B8-4DB7-9C63-EA1BA5F64068}" type="slidenum">
              <a:rPr kumimoji="1" lang="ja-JP" altLang="en-US" smtClean="0"/>
              <a:t>11</a:t>
            </a:fld>
            <a:endParaRPr kumimoji="1" lang="ja-JP" altLang="en-US"/>
          </a:p>
        </p:txBody>
      </p:sp>
    </p:spTree>
    <p:extLst>
      <p:ext uri="{BB962C8B-B14F-4D97-AF65-F5344CB8AC3E}">
        <p14:creationId xmlns:p14="http://schemas.microsoft.com/office/powerpoint/2010/main" val="2129580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9DA46C7B-F284-4A56-8A71-44B45AAD8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2C1F5B1C-D616-40AF-81CD-EE41992909A6}"/>
              </a:ext>
            </a:extLst>
          </p:cNvPr>
          <p:cNvSpPr>
            <a:spLocks noGrp="1"/>
          </p:cNvSpPr>
          <p:nvPr>
            <p:ph type="body" idx="1"/>
          </p:nvPr>
        </p:nvSpPr>
        <p:spPr bwMode="auto">
          <a:noFill/>
          <a:ln>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endParaRPr lang="en-US" altLang="ja-JP" dirty="0"/>
          </a:p>
        </p:txBody>
      </p:sp>
      <p:sp>
        <p:nvSpPr>
          <p:cNvPr id="18436" name="スライド番号プレースホルダ 3">
            <a:extLst>
              <a:ext uri="{FF2B5EF4-FFF2-40B4-BE49-F238E27FC236}">
                <a16:creationId xmlns:a16="http://schemas.microsoft.com/office/drawing/2014/main" id="{F2E96D38-45F2-486C-8197-81389DE7A3D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7A1E28D-9953-46E2-9705-4310DC58BEB7}" type="slidenum">
              <a:rPr lang="ja-JP" altLang="en-US" smtClean="0">
                <a:latin typeface="Arial" panose="020B0604020202020204" pitchFamily="34" charset="0"/>
              </a:rPr>
              <a:pPr>
                <a:spcBef>
                  <a:spcPct val="0"/>
                </a:spcBef>
              </a:pPr>
              <a:t>12</a:t>
            </a:fld>
            <a:endParaRPr lang="ja-JP" altLang="en-US">
              <a:latin typeface="Arial" panose="020B0604020202020204" pitchFamily="34" charset="0"/>
            </a:endParaRPr>
          </a:p>
        </p:txBody>
      </p:sp>
    </p:spTree>
    <p:extLst>
      <p:ext uri="{BB962C8B-B14F-4D97-AF65-F5344CB8AC3E}">
        <p14:creationId xmlns:p14="http://schemas.microsoft.com/office/powerpoint/2010/main" val="2063750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9DA46C7B-F284-4A56-8A71-44B45AAD8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2C1F5B1C-D616-40AF-81CD-EE41992909A6}"/>
              </a:ext>
            </a:extLst>
          </p:cNvPr>
          <p:cNvSpPr>
            <a:spLocks noGrp="1"/>
          </p:cNvSpPr>
          <p:nvPr>
            <p:ph type="body" idx="1"/>
          </p:nvPr>
        </p:nvSpPr>
        <p:spPr bwMode="auto">
          <a:noFill/>
          <a:ln>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endParaRPr lang="en-US" altLang="ja-JP" dirty="0"/>
          </a:p>
        </p:txBody>
      </p:sp>
      <p:sp>
        <p:nvSpPr>
          <p:cNvPr id="18436" name="スライド番号プレースホルダ 3">
            <a:extLst>
              <a:ext uri="{FF2B5EF4-FFF2-40B4-BE49-F238E27FC236}">
                <a16:creationId xmlns:a16="http://schemas.microsoft.com/office/drawing/2014/main" id="{F2E96D38-45F2-486C-8197-81389DE7A3D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7A1E28D-9953-46E2-9705-4310DC58BEB7}" type="slidenum">
              <a:rPr lang="ja-JP" altLang="en-US" smtClean="0">
                <a:latin typeface="Arial" panose="020B0604020202020204" pitchFamily="34" charset="0"/>
              </a:rPr>
              <a:pPr>
                <a:spcBef>
                  <a:spcPct val="0"/>
                </a:spcBef>
              </a:pPr>
              <a:t>13</a:t>
            </a:fld>
            <a:endParaRPr lang="ja-JP" altLang="en-US">
              <a:latin typeface="Arial" panose="020B0604020202020204" pitchFamily="34" charset="0"/>
            </a:endParaRPr>
          </a:p>
        </p:txBody>
      </p:sp>
    </p:spTree>
    <p:extLst>
      <p:ext uri="{BB962C8B-B14F-4D97-AF65-F5344CB8AC3E}">
        <p14:creationId xmlns:p14="http://schemas.microsoft.com/office/powerpoint/2010/main" val="4091977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9DA46C7B-F284-4A56-8A71-44B45AAD8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2C1F5B1C-D616-40AF-81CD-EE41992909A6}"/>
              </a:ext>
            </a:extLst>
          </p:cNvPr>
          <p:cNvSpPr>
            <a:spLocks noGrp="1"/>
          </p:cNvSpPr>
          <p:nvPr>
            <p:ph type="body" idx="1"/>
          </p:nvPr>
        </p:nvSpPr>
        <p:spPr bwMode="auto">
          <a:noFill/>
          <a:ln>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endParaRPr lang="en-US" altLang="ja-JP" dirty="0"/>
          </a:p>
        </p:txBody>
      </p:sp>
      <p:sp>
        <p:nvSpPr>
          <p:cNvPr id="18436" name="スライド番号プレースホルダ 3">
            <a:extLst>
              <a:ext uri="{FF2B5EF4-FFF2-40B4-BE49-F238E27FC236}">
                <a16:creationId xmlns:a16="http://schemas.microsoft.com/office/drawing/2014/main" id="{F2E96D38-45F2-486C-8197-81389DE7A3D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7A1E28D-9953-46E2-9705-4310DC58BEB7}" type="slidenum">
              <a:rPr lang="ja-JP" altLang="en-US" smtClean="0">
                <a:latin typeface="Arial" panose="020B0604020202020204" pitchFamily="34" charset="0"/>
              </a:rPr>
              <a:pPr>
                <a:spcBef>
                  <a:spcPct val="0"/>
                </a:spcBef>
              </a:pPr>
              <a:t>14</a:t>
            </a:fld>
            <a:endParaRPr lang="ja-JP" altLang="en-US">
              <a:latin typeface="Arial" panose="020B0604020202020204" pitchFamily="34" charset="0"/>
            </a:endParaRPr>
          </a:p>
        </p:txBody>
      </p:sp>
    </p:spTree>
    <p:extLst>
      <p:ext uri="{BB962C8B-B14F-4D97-AF65-F5344CB8AC3E}">
        <p14:creationId xmlns:p14="http://schemas.microsoft.com/office/powerpoint/2010/main" val="854376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9DA46C7B-F284-4A56-8A71-44B45AAD8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2C1F5B1C-D616-40AF-81CD-EE41992909A6}"/>
              </a:ext>
            </a:extLst>
          </p:cNvPr>
          <p:cNvSpPr>
            <a:spLocks noGrp="1"/>
          </p:cNvSpPr>
          <p:nvPr>
            <p:ph type="body" idx="1"/>
          </p:nvPr>
        </p:nvSpPr>
        <p:spPr bwMode="auto">
          <a:noFill/>
          <a:ln>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endParaRPr lang="en-US" altLang="ja-JP" dirty="0"/>
          </a:p>
        </p:txBody>
      </p:sp>
      <p:sp>
        <p:nvSpPr>
          <p:cNvPr id="18436" name="スライド番号プレースホルダ 3">
            <a:extLst>
              <a:ext uri="{FF2B5EF4-FFF2-40B4-BE49-F238E27FC236}">
                <a16:creationId xmlns:a16="http://schemas.microsoft.com/office/drawing/2014/main" id="{F2E96D38-45F2-486C-8197-81389DE7A3D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7A1E28D-9953-46E2-9705-4310DC58BEB7}" type="slidenum">
              <a:rPr lang="ja-JP" altLang="en-US" smtClean="0">
                <a:latin typeface="Arial" panose="020B0604020202020204" pitchFamily="34" charset="0"/>
              </a:rPr>
              <a:pPr>
                <a:spcBef>
                  <a:spcPct val="0"/>
                </a:spcBef>
              </a:pPr>
              <a:t>15</a:t>
            </a:fld>
            <a:endParaRPr lang="ja-JP" altLang="en-US">
              <a:latin typeface="Arial" panose="020B0604020202020204" pitchFamily="34" charset="0"/>
            </a:endParaRPr>
          </a:p>
        </p:txBody>
      </p:sp>
    </p:spTree>
    <p:extLst>
      <p:ext uri="{BB962C8B-B14F-4D97-AF65-F5344CB8AC3E}">
        <p14:creationId xmlns:p14="http://schemas.microsoft.com/office/powerpoint/2010/main" val="2703523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9DA46C7B-F284-4A56-8A71-44B45AAD8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2C1F5B1C-D616-40AF-81CD-EE41992909A6}"/>
              </a:ext>
            </a:extLst>
          </p:cNvPr>
          <p:cNvSpPr>
            <a:spLocks noGrp="1"/>
          </p:cNvSpPr>
          <p:nvPr>
            <p:ph type="body" idx="1"/>
          </p:nvPr>
        </p:nvSpPr>
        <p:spPr bwMode="auto">
          <a:noFill/>
          <a:ln>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endParaRPr lang="en-US" altLang="ja-JP" dirty="0"/>
          </a:p>
        </p:txBody>
      </p:sp>
      <p:sp>
        <p:nvSpPr>
          <p:cNvPr id="18436" name="スライド番号プレースホルダ 3">
            <a:extLst>
              <a:ext uri="{FF2B5EF4-FFF2-40B4-BE49-F238E27FC236}">
                <a16:creationId xmlns:a16="http://schemas.microsoft.com/office/drawing/2014/main" id="{F2E96D38-45F2-486C-8197-81389DE7A3D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7A1E28D-9953-46E2-9705-4310DC58BEB7}" type="slidenum">
              <a:rPr lang="ja-JP" altLang="en-US" smtClean="0">
                <a:latin typeface="Arial" panose="020B0604020202020204" pitchFamily="34" charset="0"/>
              </a:rPr>
              <a:pPr>
                <a:spcBef>
                  <a:spcPct val="0"/>
                </a:spcBef>
              </a:pPr>
              <a:t>16</a:t>
            </a:fld>
            <a:endParaRPr lang="ja-JP" altLang="en-US">
              <a:latin typeface="Arial" panose="020B0604020202020204" pitchFamily="34" charset="0"/>
            </a:endParaRPr>
          </a:p>
        </p:txBody>
      </p:sp>
    </p:spTree>
    <p:extLst>
      <p:ext uri="{BB962C8B-B14F-4D97-AF65-F5344CB8AC3E}">
        <p14:creationId xmlns:p14="http://schemas.microsoft.com/office/powerpoint/2010/main" val="2664661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57DDE6E-72B8-4DB7-9C63-EA1BA5F64068}" type="slidenum">
              <a:rPr kumimoji="1" lang="ja-JP" altLang="en-US" smtClean="0"/>
              <a:t>17</a:t>
            </a:fld>
            <a:endParaRPr kumimoji="1" lang="ja-JP" altLang="en-US"/>
          </a:p>
        </p:txBody>
      </p:sp>
    </p:spTree>
    <p:extLst>
      <p:ext uri="{BB962C8B-B14F-4D97-AF65-F5344CB8AC3E}">
        <p14:creationId xmlns:p14="http://schemas.microsoft.com/office/powerpoint/2010/main" val="23744660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57DDE6E-72B8-4DB7-9C63-EA1BA5F64068}" type="slidenum">
              <a:rPr kumimoji="1" lang="ja-JP" altLang="en-US" smtClean="0"/>
              <a:t>18</a:t>
            </a:fld>
            <a:endParaRPr kumimoji="1" lang="ja-JP" altLang="en-US"/>
          </a:p>
        </p:txBody>
      </p:sp>
    </p:spTree>
    <p:extLst>
      <p:ext uri="{BB962C8B-B14F-4D97-AF65-F5344CB8AC3E}">
        <p14:creationId xmlns:p14="http://schemas.microsoft.com/office/powerpoint/2010/main" val="13359158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57DDE6E-72B8-4DB7-9C63-EA1BA5F64068}" type="slidenum">
              <a:rPr kumimoji="1" lang="ja-JP" altLang="en-US" smtClean="0"/>
              <a:t>19</a:t>
            </a:fld>
            <a:endParaRPr kumimoji="1" lang="ja-JP" altLang="en-US"/>
          </a:p>
        </p:txBody>
      </p:sp>
    </p:spTree>
    <p:extLst>
      <p:ext uri="{BB962C8B-B14F-4D97-AF65-F5344CB8AC3E}">
        <p14:creationId xmlns:p14="http://schemas.microsoft.com/office/powerpoint/2010/main" val="22676587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57DDE6E-72B8-4DB7-9C63-EA1BA5F64068}" type="slidenum">
              <a:rPr kumimoji="1" lang="ja-JP" altLang="en-US" smtClean="0"/>
              <a:t>20</a:t>
            </a:fld>
            <a:endParaRPr kumimoji="1" lang="ja-JP" altLang="en-US"/>
          </a:p>
        </p:txBody>
      </p:sp>
    </p:spTree>
    <p:extLst>
      <p:ext uri="{BB962C8B-B14F-4D97-AF65-F5344CB8AC3E}">
        <p14:creationId xmlns:p14="http://schemas.microsoft.com/office/powerpoint/2010/main" val="1219965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B61DC4-DD46-47E6-83D8-A1DAE829A259}"/>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a:extLst>
              <a:ext uri="{FF2B5EF4-FFF2-40B4-BE49-F238E27FC236}">
                <a16:creationId xmlns:a16="http://schemas.microsoft.com/office/drawing/2014/main" id="{A3F5E59E-A07B-427D-8933-C2977D23F6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CFD8AFA-D783-4AB9-94C1-06F983E7150F}"/>
              </a:ext>
            </a:extLst>
          </p:cNvPr>
          <p:cNvSpPr>
            <a:spLocks noGrp="1"/>
          </p:cNvSpPr>
          <p:nvPr>
            <p:ph type="dt" sz="half" idx="10"/>
          </p:nvPr>
        </p:nvSpPr>
        <p:spPr/>
        <p:txBody>
          <a:bodyPr/>
          <a:lstStyle/>
          <a:p>
            <a:fld id="{B5F81F37-C633-4F94-8226-EBA88367C159}" type="datetime1">
              <a:rPr kumimoji="1" lang="ja-JP" altLang="en-US" smtClean="0"/>
              <a:t>2018/5/17</a:t>
            </a:fld>
            <a:endParaRPr kumimoji="1" lang="ja-JP" altLang="en-US"/>
          </a:p>
        </p:txBody>
      </p:sp>
      <p:sp>
        <p:nvSpPr>
          <p:cNvPr id="5" name="フッター プレースホルダー 4">
            <a:extLst>
              <a:ext uri="{FF2B5EF4-FFF2-40B4-BE49-F238E27FC236}">
                <a16:creationId xmlns:a16="http://schemas.microsoft.com/office/drawing/2014/main" id="{EBFFC8DD-5EF6-448C-8C08-3ECAAA10EA7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E585AA7-2257-4F92-A202-17542BFA04E3}"/>
              </a:ext>
            </a:extLst>
          </p:cNvPr>
          <p:cNvSpPr>
            <a:spLocks noGrp="1"/>
          </p:cNvSpPr>
          <p:nvPr>
            <p:ph type="sldNum" sz="quarter" idx="12"/>
          </p:nvPr>
        </p:nvSpPr>
        <p:spPr/>
        <p:txBody>
          <a:bodyPr/>
          <a:lstStyle/>
          <a:p>
            <a:fld id="{4E36349B-A07F-4A43-A734-970FF405B08B}" type="slidenum">
              <a:rPr kumimoji="1" lang="ja-JP" altLang="en-US" smtClean="0"/>
              <a:t>‹#›</a:t>
            </a:fld>
            <a:endParaRPr kumimoji="1" lang="ja-JP" altLang="en-US"/>
          </a:p>
        </p:txBody>
      </p:sp>
    </p:spTree>
    <p:extLst>
      <p:ext uri="{BB962C8B-B14F-4D97-AF65-F5344CB8AC3E}">
        <p14:creationId xmlns:p14="http://schemas.microsoft.com/office/powerpoint/2010/main" val="4110119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C5D2CC-3B56-46C4-9687-73BBF949E96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7683E89-D8E9-41B9-A8D0-49407E9A124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244912E-5F44-4F83-9277-83250D1BE617}"/>
              </a:ext>
            </a:extLst>
          </p:cNvPr>
          <p:cNvSpPr>
            <a:spLocks noGrp="1"/>
          </p:cNvSpPr>
          <p:nvPr>
            <p:ph type="dt" sz="half" idx="10"/>
          </p:nvPr>
        </p:nvSpPr>
        <p:spPr/>
        <p:txBody>
          <a:bodyPr/>
          <a:lstStyle/>
          <a:p>
            <a:fld id="{2B75334F-5329-42F0-AA7B-89149F66290C}" type="datetime1">
              <a:rPr kumimoji="1" lang="ja-JP" altLang="en-US" smtClean="0"/>
              <a:t>2018/5/17</a:t>
            </a:fld>
            <a:endParaRPr kumimoji="1" lang="ja-JP" altLang="en-US"/>
          </a:p>
        </p:txBody>
      </p:sp>
      <p:sp>
        <p:nvSpPr>
          <p:cNvPr id="5" name="フッター プレースホルダー 4">
            <a:extLst>
              <a:ext uri="{FF2B5EF4-FFF2-40B4-BE49-F238E27FC236}">
                <a16:creationId xmlns:a16="http://schemas.microsoft.com/office/drawing/2014/main" id="{AAC80099-6B5F-4806-A0F8-B7450AA77D9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17AD904-18F9-4AFB-99A5-563B32B6F8EA}"/>
              </a:ext>
            </a:extLst>
          </p:cNvPr>
          <p:cNvSpPr>
            <a:spLocks noGrp="1"/>
          </p:cNvSpPr>
          <p:nvPr>
            <p:ph type="sldNum" sz="quarter" idx="12"/>
          </p:nvPr>
        </p:nvSpPr>
        <p:spPr/>
        <p:txBody>
          <a:bodyPr/>
          <a:lstStyle/>
          <a:p>
            <a:fld id="{4E36349B-A07F-4A43-A734-970FF405B08B}" type="slidenum">
              <a:rPr kumimoji="1" lang="ja-JP" altLang="en-US" smtClean="0"/>
              <a:t>‹#›</a:t>
            </a:fld>
            <a:endParaRPr kumimoji="1" lang="ja-JP" altLang="en-US"/>
          </a:p>
        </p:txBody>
      </p:sp>
    </p:spTree>
    <p:extLst>
      <p:ext uri="{BB962C8B-B14F-4D97-AF65-F5344CB8AC3E}">
        <p14:creationId xmlns:p14="http://schemas.microsoft.com/office/powerpoint/2010/main" val="347889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80D99E-CC81-47B0-A09B-A676A666E203}"/>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247F681-C35C-4225-B559-EC446FCAD6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C433C25-9977-42C0-94B4-39B157EDE380}"/>
              </a:ext>
            </a:extLst>
          </p:cNvPr>
          <p:cNvSpPr>
            <a:spLocks noGrp="1"/>
          </p:cNvSpPr>
          <p:nvPr>
            <p:ph type="dt" sz="half" idx="10"/>
          </p:nvPr>
        </p:nvSpPr>
        <p:spPr/>
        <p:txBody>
          <a:bodyPr/>
          <a:lstStyle/>
          <a:p>
            <a:fld id="{4DC3E426-F93F-480C-BE31-188AD4AB8766}" type="datetime1">
              <a:rPr kumimoji="1" lang="ja-JP" altLang="en-US" smtClean="0"/>
              <a:t>2018/5/17</a:t>
            </a:fld>
            <a:endParaRPr kumimoji="1" lang="ja-JP" altLang="en-US"/>
          </a:p>
        </p:txBody>
      </p:sp>
      <p:sp>
        <p:nvSpPr>
          <p:cNvPr id="5" name="フッター プレースホルダー 4">
            <a:extLst>
              <a:ext uri="{FF2B5EF4-FFF2-40B4-BE49-F238E27FC236}">
                <a16:creationId xmlns:a16="http://schemas.microsoft.com/office/drawing/2014/main" id="{F89A028E-386C-4F18-BDB9-46F45770048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FB93885-6087-4B50-8184-D858448F5429}"/>
              </a:ext>
            </a:extLst>
          </p:cNvPr>
          <p:cNvSpPr>
            <a:spLocks noGrp="1"/>
          </p:cNvSpPr>
          <p:nvPr>
            <p:ph type="sldNum" sz="quarter" idx="12"/>
          </p:nvPr>
        </p:nvSpPr>
        <p:spPr/>
        <p:txBody>
          <a:bodyPr/>
          <a:lstStyle/>
          <a:p>
            <a:fld id="{4E36349B-A07F-4A43-A734-970FF405B08B}" type="slidenum">
              <a:rPr kumimoji="1" lang="ja-JP" altLang="en-US" smtClean="0"/>
              <a:t>‹#›</a:t>
            </a:fld>
            <a:endParaRPr kumimoji="1" lang="ja-JP" altLang="en-US"/>
          </a:p>
        </p:txBody>
      </p:sp>
    </p:spTree>
    <p:extLst>
      <p:ext uri="{BB962C8B-B14F-4D97-AF65-F5344CB8AC3E}">
        <p14:creationId xmlns:p14="http://schemas.microsoft.com/office/powerpoint/2010/main" val="2151804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FBA719-7EAA-4B72-89F5-89EA50E0A3B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8301077-213C-433E-8649-4B683DFAC31F}"/>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00B8E0C-4184-4121-9FA8-9005E2356A88}"/>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650497EA-E159-4302-AAE7-7E45849B2342}"/>
              </a:ext>
            </a:extLst>
          </p:cNvPr>
          <p:cNvSpPr>
            <a:spLocks noGrp="1"/>
          </p:cNvSpPr>
          <p:nvPr>
            <p:ph type="dt" sz="half" idx="10"/>
          </p:nvPr>
        </p:nvSpPr>
        <p:spPr/>
        <p:txBody>
          <a:bodyPr/>
          <a:lstStyle/>
          <a:p>
            <a:fld id="{BBC7A89D-3A7E-47BC-9A22-FFFFEA28B4BF}" type="datetime1">
              <a:rPr kumimoji="1" lang="ja-JP" altLang="en-US" smtClean="0"/>
              <a:t>2018/5/17</a:t>
            </a:fld>
            <a:endParaRPr kumimoji="1" lang="ja-JP" altLang="en-US"/>
          </a:p>
        </p:txBody>
      </p:sp>
      <p:sp>
        <p:nvSpPr>
          <p:cNvPr id="6" name="フッター プレースホルダー 5">
            <a:extLst>
              <a:ext uri="{FF2B5EF4-FFF2-40B4-BE49-F238E27FC236}">
                <a16:creationId xmlns:a16="http://schemas.microsoft.com/office/drawing/2014/main" id="{8E095C57-39CA-4D37-949A-5385F234D6C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584AF83-14A2-474F-8E1A-EEE70F388C83}"/>
              </a:ext>
            </a:extLst>
          </p:cNvPr>
          <p:cNvSpPr>
            <a:spLocks noGrp="1"/>
          </p:cNvSpPr>
          <p:nvPr>
            <p:ph type="sldNum" sz="quarter" idx="12"/>
          </p:nvPr>
        </p:nvSpPr>
        <p:spPr/>
        <p:txBody>
          <a:bodyPr/>
          <a:lstStyle/>
          <a:p>
            <a:fld id="{4E36349B-A07F-4A43-A734-970FF405B08B}" type="slidenum">
              <a:rPr kumimoji="1" lang="ja-JP" altLang="en-US" smtClean="0"/>
              <a:t>‹#›</a:t>
            </a:fld>
            <a:endParaRPr kumimoji="1" lang="ja-JP" altLang="en-US"/>
          </a:p>
        </p:txBody>
      </p:sp>
    </p:spTree>
    <p:extLst>
      <p:ext uri="{BB962C8B-B14F-4D97-AF65-F5344CB8AC3E}">
        <p14:creationId xmlns:p14="http://schemas.microsoft.com/office/powerpoint/2010/main" val="3312816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2D656E5-E546-4951-9C5F-ADA6394477CF}"/>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9B24E1C-FC44-487F-9D14-8E9108D4E3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0AC67167-EE36-46B7-AD9C-CAED2FD5FC91}"/>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15457EC3-AF93-49E4-9093-5C70CD3A05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97FDA5D-23F1-4DAC-8D7E-500ECDA999E2}"/>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72BD7EF-B0CA-42AC-A5CA-02ED30E481D4}"/>
              </a:ext>
            </a:extLst>
          </p:cNvPr>
          <p:cNvSpPr>
            <a:spLocks noGrp="1"/>
          </p:cNvSpPr>
          <p:nvPr>
            <p:ph type="dt" sz="half" idx="10"/>
          </p:nvPr>
        </p:nvSpPr>
        <p:spPr/>
        <p:txBody>
          <a:bodyPr/>
          <a:lstStyle/>
          <a:p>
            <a:fld id="{D60448AD-0A9F-4598-BA47-C552814B8FD3}" type="datetime1">
              <a:rPr kumimoji="1" lang="ja-JP" altLang="en-US" smtClean="0"/>
              <a:t>2018/5/17</a:t>
            </a:fld>
            <a:endParaRPr kumimoji="1" lang="ja-JP" altLang="en-US"/>
          </a:p>
        </p:txBody>
      </p:sp>
      <p:sp>
        <p:nvSpPr>
          <p:cNvPr id="8" name="フッター プレースホルダー 7">
            <a:extLst>
              <a:ext uri="{FF2B5EF4-FFF2-40B4-BE49-F238E27FC236}">
                <a16:creationId xmlns:a16="http://schemas.microsoft.com/office/drawing/2014/main" id="{211DBBD0-4677-4360-A7A5-75B8199D6A6D}"/>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5F0E5374-E5A3-4FF7-B7F3-A1F242C3030D}"/>
              </a:ext>
            </a:extLst>
          </p:cNvPr>
          <p:cNvSpPr>
            <a:spLocks noGrp="1"/>
          </p:cNvSpPr>
          <p:nvPr>
            <p:ph type="sldNum" sz="quarter" idx="12"/>
          </p:nvPr>
        </p:nvSpPr>
        <p:spPr/>
        <p:txBody>
          <a:bodyPr/>
          <a:lstStyle/>
          <a:p>
            <a:fld id="{4E36349B-A07F-4A43-A734-970FF405B08B}" type="slidenum">
              <a:rPr kumimoji="1" lang="ja-JP" altLang="en-US" smtClean="0"/>
              <a:t>‹#›</a:t>
            </a:fld>
            <a:endParaRPr kumimoji="1" lang="ja-JP" altLang="en-US"/>
          </a:p>
        </p:txBody>
      </p:sp>
    </p:spTree>
    <p:extLst>
      <p:ext uri="{BB962C8B-B14F-4D97-AF65-F5344CB8AC3E}">
        <p14:creationId xmlns:p14="http://schemas.microsoft.com/office/powerpoint/2010/main" val="2655323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2585E8-5B49-497B-830C-1144A08D336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8A25E328-47AC-4E2E-91C2-BF2FCD5C855F}"/>
              </a:ext>
            </a:extLst>
          </p:cNvPr>
          <p:cNvSpPr>
            <a:spLocks noGrp="1"/>
          </p:cNvSpPr>
          <p:nvPr>
            <p:ph type="dt" sz="half" idx="10"/>
          </p:nvPr>
        </p:nvSpPr>
        <p:spPr/>
        <p:txBody>
          <a:bodyPr/>
          <a:lstStyle/>
          <a:p>
            <a:fld id="{62F20E4A-177F-4EB1-A467-970C0BEC59A7}" type="datetime1">
              <a:rPr kumimoji="1" lang="ja-JP" altLang="en-US" smtClean="0"/>
              <a:t>2018/5/17</a:t>
            </a:fld>
            <a:endParaRPr kumimoji="1" lang="ja-JP" altLang="en-US"/>
          </a:p>
        </p:txBody>
      </p:sp>
      <p:sp>
        <p:nvSpPr>
          <p:cNvPr id="4" name="フッター プレースホルダー 3">
            <a:extLst>
              <a:ext uri="{FF2B5EF4-FFF2-40B4-BE49-F238E27FC236}">
                <a16:creationId xmlns:a16="http://schemas.microsoft.com/office/drawing/2014/main" id="{BEB725E5-D3EB-4003-91C8-14BA02089F03}"/>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C177860-6AD7-4B49-A101-4159E7976490}"/>
              </a:ext>
            </a:extLst>
          </p:cNvPr>
          <p:cNvSpPr>
            <a:spLocks noGrp="1"/>
          </p:cNvSpPr>
          <p:nvPr>
            <p:ph type="sldNum" sz="quarter" idx="12"/>
          </p:nvPr>
        </p:nvSpPr>
        <p:spPr/>
        <p:txBody>
          <a:bodyPr/>
          <a:lstStyle/>
          <a:p>
            <a:fld id="{4E36349B-A07F-4A43-A734-970FF405B08B}" type="slidenum">
              <a:rPr kumimoji="1" lang="ja-JP" altLang="en-US" smtClean="0"/>
              <a:t>‹#›</a:t>
            </a:fld>
            <a:endParaRPr kumimoji="1" lang="ja-JP" altLang="en-US"/>
          </a:p>
        </p:txBody>
      </p:sp>
    </p:spTree>
    <p:extLst>
      <p:ext uri="{BB962C8B-B14F-4D97-AF65-F5344CB8AC3E}">
        <p14:creationId xmlns:p14="http://schemas.microsoft.com/office/powerpoint/2010/main" val="3407372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150A323-FB12-4096-BF55-D56E3A2D057F}"/>
              </a:ext>
            </a:extLst>
          </p:cNvPr>
          <p:cNvSpPr>
            <a:spLocks noGrp="1"/>
          </p:cNvSpPr>
          <p:nvPr>
            <p:ph type="dt" sz="half" idx="10"/>
          </p:nvPr>
        </p:nvSpPr>
        <p:spPr/>
        <p:txBody>
          <a:bodyPr/>
          <a:lstStyle/>
          <a:p>
            <a:fld id="{10D23B12-9979-4BE8-933A-DC260AB3AF03}" type="datetime1">
              <a:rPr kumimoji="1" lang="ja-JP" altLang="en-US" smtClean="0"/>
              <a:t>2018/5/17</a:t>
            </a:fld>
            <a:endParaRPr kumimoji="1" lang="ja-JP" altLang="en-US"/>
          </a:p>
        </p:txBody>
      </p:sp>
      <p:sp>
        <p:nvSpPr>
          <p:cNvPr id="3" name="フッター プレースホルダー 2">
            <a:extLst>
              <a:ext uri="{FF2B5EF4-FFF2-40B4-BE49-F238E27FC236}">
                <a16:creationId xmlns:a16="http://schemas.microsoft.com/office/drawing/2014/main" id="{C38B46C3-F788-4A26-9EF6-D1BA26B6606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335A8C9-A00E-4854-91D2-9CA1CE183441}"/>
              </a:ext>
            </a:extLst>
          </p:cNvPr>
          <p:cNvSpPr>
            <a:spLocks noGrp="1"/>
          </p:cNvSpPr>
          <p:nvPr>
            <p:ph type="sldNum" sz="quarter" idx="12"/>
          </p:nvPr>
        </p:nvSpPr>
        <p:spPr/>
        <p:txBody>
          <a:bodyPr/>
          <a:lstStyle/>
          <a:p>
            <a:fld id="{4E36349B-A07F-4A43-A734-970FF405B08B}" type="slidenum">
              <a:rPr kumimoji="1" lang="ja-JP" altLang="en-US" smtClean="0"/>
              <a:t>‹#›</a:t>
            </a:fld>
            <a:endParaRPr kumimoji="1" lang="ja-JP" altLang="en-US"/>
          </a:p>
        </p:txBody>
      </p:sp>
    </p:spTree>
    <p:extLst>
      <p:ext uri="{BB962C8B-B14F-4D97-AF65-F5344CB8AC3E}">
        <p14:creationId xmlns:p14="http://schemas.microsoft.com/office/powerpoint/2010/main" val="3918662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548DF8-F710-4EA8-99E4-0D6D5F3AD22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8E14CAC-E45A-4F0F-8FC0-8FE38AA1EB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84D3F485-91DE-445F-B271-7D0749DD59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99A47AD-86C6-4FE2-BDD4-4D7B8D34E53E}"/>
              </a:ext>
            </a:extLst>
          </p:cNvPr>
          <p:cNvSpPr>
            <a:spLocks noGrp="1"/>
          </p:cNvSpPr>
          <p:nvPr>
            <p:ph type="dt" sz="half" idx="10"/>
          </p:nvPr>
        </p:nvSpPr>
        <p:spPr/>
        <p:txBody>
          <a:bodyPr/>
          <a:lstStyle/>
          <a:p>
            <a:fld id="{55E6C3D5-E320-407C-8C61-0B311E5833A0}" type="datetime1">
              <a:rPr kumimoji="1" lang="ja-JP" altLang="en-US" smtClean="0"/>
              <a:t>2018/5/17</a:t>
            </a:fld>
            <a:endParaRPr kumimoji="1" lang="ja-JP" altLang="en-US"/>
          </a:p>
        </p:txBody>
      </p:sp>
      <p:sp>
        <p:nvSpPr>
          <p:cNvPr id="6" name="フッター プレースホルダー 5">
            <a:extLst>
              <a:ext uri="{FF2B5EF4-FFF2-40B4-BE49-F238E27FC236}">
                <a16:creationId xmlns:a16="http://schemas.microsoft.com/office/drawing/2014/main" id="{130F7655-0D74-4049-AAC3-74C8D850083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EC7CF7E-FE9C-4D17-81AE-8C90ABBA6D53}"/>
              </a:ext>
            </a:extLst>
          </p:cNvPr>
          <p:cNvSpPr>
            <a:spLocks noGrp="1"/>
          </p:cNvSpPr>
          <p:nvPr>
            <p:ph type="sldNum" sz="quarter" idx="12"/>
          </p:nvPr>
        </p:nvSpPr>
        <p:spPr/>
        <p:txBody>
          <a:bodyPr/>
          <a:lstStyle/>
          <a:p>
            <a:fld id="{4E36349B-A07F-4A43-A734-970FF405B08B}" type="slidenum">
              <a:rPr kumimoji="1" lang="ja-JP" altLang="en-US" smtClean="0"/>
              <a:t>‹#›</a:t>
            </a:fld>
            <a:endParaRPr kumimoji="1" lang="ja-JP" altLang="en-US"/>
          </a:p>
        </p:txBody>
      </p:sp>
    </p:spTree>
    <p:extLst>
      <p:ext uri="{BB962C8B-B14F-4D97-AF65-F5344CB8AC3E}">
        <p14:creationId xmlns:p14="http://schemas.microsoft.com/office/powerpoint/2010/main" val="3840090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9C4271-1620-4491-9495-301DEE89E4F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CA12AAE0-30E9-4A23-9A7E-FEAFF09FBD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864EB057-F7F6-423E-BEF6-C3FDC9616F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82719A5-B31F-4697-B15C-582139D5DBD9}"/>
              </a:ext>
            </a:extLst>
          </p:cNvPr>
          <p:cNvSpPr>
            <a:spLocks noGrp="1"/>
          </p:cNvSpPr>
          <p:nvPr>
            <p:ph type="dt" sz="half" idx="10"/>
          </p:nvPr>
        </p:nvSpPr>
        <p:spPr/>
        <p:txBody>
          <a:bodyPr/>
          <a:lstStyle/>
          <a:p>
            <a:fld id="{CA348C11-1C75-4258-AC33-731058579FF5}" type="datetime1">
              <a:rPr kumimoji="1" lang="ja-JP" altLang="en-US" smtClean="0"/>
              <a:t>2018/5/17</a:t>
            </a:fld>
            <a:endParaRPr kumimoji="1" lang="ja-JP" altLang="en-US"/>
          </a:p>
        </p:txBody>
      </p:sp>
      <p:sp>
        <p:nvSpPr>
          <p:cNvPr id="6" name="フッター プレースホルダー 5">
            <a:extLst>
              <a:ext uri="{FF2B5EF4-FFF2-40B4-BE49-F238E27FC236}">
                <a16:creationId xmlns:a16="http://schemas.microsoft.com/office/drawing/2014/main" id="{A439B490-E9D2-4D22-B7E6-0EC8FE56291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AF078A4-9B5D-4F7B-BE51-11866662D728}"/>
              </a:ext>
            </a:extLst>
          </p:cNvPr>
          <p:cNvSpPr>
            <a:spLocks noGrp="1"/>
          </p:cNvSpPr>
          <p:nvPr>
            <p:ph type="sldNum" sz="quarter" idx="12"/>
          </p:nvPr>
        </p:nvSpPr>
        <p:spPr/>
        <p:txBody>
          <a:bodyPr/>
          <a:lstStyle/>
          <a:p>
            <a:fld id="{4E36349B-A07F-4A43-A734-970FF405B08B}" type="slidenum">
              <a:rPr kumimoji="1" lang="ja-JP" altLang="en-US" smtClean="0"/>
              <a:t>‹#›</a:t>
            </a:fld>
            <a:endParaRPr kumimoji="1" lang="ja-JP" altLang="en-US"/>
          </a:p>
        </p:txBody>
      </p:sp>
    </p:spTree>
    <p:extLst>
      <p:ext uri="{BB962C8B-B14F-4D97-AF65-F5344CB8AC3E}">
        <p14:creationId xmlns:p14="http://schemas.microsoft.com/office/powerpoint/2010/main" val="3637507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9DB460-BAF4-4D34-BF8A-4FC5BB9090F3}"/>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553C430-1094-46D5-8C82-96CC7E22C46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647FBAD-B73B-4613-B9A9-CE532419339A}"/>
              </a:ext>
            </a:extLst>
          </p:cNvPr>
          <p:cNvSpPr>
            <a:spLocks noGrp="1"/>
          </p:cNvSpPr>
          <p:nvPr>
            <p:ph type="dt" sz="half" idx="10"/>
          </p:nvPr>
        </p:nvSpPr>
        <p:spPr/>
        <p:txBody>
          <a:bodyPr/>
          <a:lstStyle/>
          <a:p>
            <a:fld id="{FC072A89-2F57-480E-9A4B-92C44AEA8FD7}" type="datetime1">
              <a:rPr kumimoji="1" lang="ja-JP" altLang="en-US" smtClean="0"/>
              <a:t>2018/5/17</a:t>
            </a:fld>
            <a:endParaRPr kumimoji="1" lang="ja-JP" altLang="en-US"/>
          </a:p>
        </p:txBody>
      </p:sp>
      <p:sp>
        <p:nvSpPr>
          <p:cNvPr id="5" name="フッター プレースホルダー 4">
            <a:extLst>
              <a:ext uri="{FF2B5EF4-FFF2-40B4-BE49-F238E27FC236}">
                <a16:creationId xmlns:a16="http://schemas.microsoft.com/office/drawing/2014/main" id="{90ED5394-EDDD-494A-8C35-59DCF82D29E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0F426F4-00F4-4ADC-9F3A-E17229FEC846}"/>
              </a:ext>
            </a:extLst>
          </p:cNvPr>
          <p:cNvSpPr>
            <a:spLocks noGrp="1"/>
          </p:cNvSpPr>
          <p:nvPr>
            <p:ph type="sldNum" sz="quarter" idx="12"/>
          </p:nvPr>
        </p:nvSpPr>
        <p:spPr/>
        <p:txBody>
          <a:bodyPr/>
          <a:lstStyle/>
          <a:p>
            <a:fld id="{4E36349B-A07F-4A43-A734-970FF405B08B}" type="slidenum">
              <a:rPr kumimoji="1" lang="ja-JP" altLang="en-US" smtClean="0"/>
              <a:t>‹#›</a:t>
            </a:fld>
            <a:endParaRPr kumimoji="1" lang="ja-JP" altLang="en-US"/>
          </a:p>
        </p:txBody>
      </p:sp>
    </p:spTree>
    <p:extLst>
      <p:ext uri="{BB962C8B-B14F-4D97-AF65-F5344CB8AC3E}">
        <p14:creationId xmlns:p14="http://schemas.microsoft.com/office/powerpoint/2010/main" val="350231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E389C162-2639-4716-B4C3-3FD153C89161}"/>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9EC56A4-430C-489B-8F58-357A285C0EF9}"/>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0640869-3547-440C-BEC0-501794B1EC7D}"/>
              </a:ext>
            </a:extLst>
          </p:cNvPr>
          <p:cNvSpPr>
            <a:spLocks noGrp="1"/>
          </p:cNvSpPr>
          <p:nvPr>
            <p:ph type="dt" sz="half" idx="10"/>
          </p:nvPr>
        </p:nvSpPr>
        <p:spPr/>
        <p:txBody>
          <a:bodyPr/>
          <a:lstStyle/>
          <a:p>
            <a:fld id="{0543E710-962E-43E3-8DA5-E206B306142B}" type="datetime1">
              <a:rPr kumimoji="1" lang="ja-JP" altLang="en-US" smtClean="0"/>
              <a:t>2018/5/17</a:t>
            </a:fld>
            <a:endParaRPr kumimoji="1" lang="ja-JP" altLang="en-US"/>
          </a:p>
        </p:txBody>
      </p:sp>
      <p:sp>
        <p:nvSpPr>
          <p:cNvPr id="5" name="フッター プレースホルダー 4">
            <a:extLst>
              <a:ext uri="{FF2B5EF4-FFF2-40B4-BE49-F238E27FC236}">
                <a16:creationId xmlns:a16="http://schemas.microsoft.com/office/drawing/2014/main" id="{50DF4B00-3282-4844-968A-4FA9C60CD88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CD8C9F4-ED8B-428A-949C-58EF126FAF54}"/>
              </a:ext>
            </a:extLst>
          </p:cNvPr>
          <p:cNvSpPr>
            <a:spLocks noGrp="1"/>
          </p:cNvSpPr>
          <p:nvPr>
            <p:ph type="sldNum" sz="quarter" idx="12"/>
          </p:nvPr>
        </p:nvSpPr>
        <p:spPr/>
        <p:txBody>
          <a:bodyPr/>
          <a:lstStyle/>
          <a:p>
            <a:fld id="{4E36349B-A07F-4A43-A734-970FF405B08B}" type="slidenum">
              <a:rPr kumimoji="1" lang="ja-JP" altLang="en-US" smtClean="0"/>
              <a:t>‹#›</a:t>
            </a:fld>
            <a:endParaRPr kumimoji="1" lang="ja-JP" altLang="en-US"/>
          </a:p>
        </p:txBody>
      </p:sp>
    </p:spTree>
    <p:extLst>
      <p:ext uri="{BB962C8B-B14F-4D97-AF65-F5344CB8AC3E}">
        <p14:creationId xmlns:p14="http://schemas.microsoft.com/office/powerpoint/2010/main" val="3487882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6823F230-4B62-4901-BB54-CBB41DE1A7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D51B748-F904-4F9F-901A-EE7B0BD534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97FBA88-7BC1-4859-800B-F7D4913CF7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5914C9-065E-4D3F-814C-40A9B7316FF5}" type="datetime1">
              <a:rPr kumimoji="1" lang="ja-JP" altLang="en-US" smtClean="0"/>
              <a:t>2018/5/17</a:t>
            </a:fld>
            <a:endParaRPr kumimoji="1" lang="ja-JP" altLang="en-US"/>
          </a:p>
        </p:txBody>
      </p:sp>
      <p:sp>
        <p:nvSpPr>
          <p:cNvPr id="5" name="フッター プレースホルダー 4">
            <a:extLst>
              <a:ext uri="{FF2B5EF4-FFF2-40B4-BE49-F238E27FC236}">
                <a16:creationId xmlns:a16="http://schemas.microsoft.com/office/drawing/2014/main" id="{81B824C6-6723-4074-937A-826B46E0CB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66480411-CFD5-4766-9C3D-A136E6E685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36349B-A07F-4A43-A734-970FF405B08B}" type="slidenum">
              <a:rPr kumimoji="1" lang="ja-JP" altLang="en-US" smtClean="0"/>
              <a:t>‹#›</a:t>
            </a:fld>
            <a:endParaRPr kumimoji="1" lang="ja-JP" altLang="en-US"/>
          </a:p>
        </p:txBody>
      </p:sp>
    </p:spTree>
    <p:extLst>
      <p:ext uri="{BB962C8B-B14F-4D97-AF65-F5344CB8AC3E}">
        <p14:creationId xmlns:p14="http://schemas.microsoft.com/office/powerpoint/2010/main" val="13003047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6D1AC1-5EE8-4DB8-B113-227A7999B092}"/>
              </a:ext>
            </a:extLst>
          </p:cNvPr>
          <p:cNvSpPr>
            <a:spLocks noGrp="1"/>
          </p:cNvSpPr>
          <p:nvPr>
            <p:ph type="ctrTitle"/>
          </p:nvPr>
        </p:nvSpPr>
        <p:spPr>
          <a:xfrm>
            <a:off x="25111" y="187036"/>
            <a:ext cx="5513244" cy="450994"/>
          </a:xfrm>
          <a:ln w="19050">
            <a:solidFill>
              <a:schemeClr val="tx1"/>
            </a:solidFill>
          </a:ln>
        </p:spPr>
        <p:txBody>
          <a:bodyPr>
            <a:normAutofit fontScale="90000"/>
          </a:bodyPr>
          <a:lstStyle/>
          <a:p>
            <a:r>
              <a:rPr lang="ja-JP" altLang="en-US" sz="2800" b="1" dirty="0"/>
              <a:t>ポスト冷戦研究会</a:t>
            </a:r>
            <a:endParaRPr kumimoji="1" lang="ja-JP" altLang="en-US" sz="2800" b="1" dirty="0"/>
          </a:p>
        </p:txBody>
      </p:sp>
      <p:sp>
        <p:nvSpPr>
          <p:cNvPr id="3" name="サブタイトル 2">
            <a:extLst>
              <a:ext uri="{FF2B5EF4-FFF2-40B4-BE49-F238E27FC236}">
                <a16:creationId xmlns:a16="http://schemas.microsoft.com/office/drawing/2014/main" id="{00E4C5B4-16E9-409B-9DB6-71CF84A324FC}"/>
              </a:ext>
            </a:extLst>
          </p:cNvPr>
          <p:cNvSpPr>
            <a:spLocks noGrp="1"/>
          </p:cNvSpPr>
          <p:nvPr>
            <p:ph type="subTitle" idx="1"/>
          </p:nvPr>
        </p:nvSpPr>
        <p:spPr>
          <a:xfrm>
            <a:off x="131619" y="1485900"/>
            <a:ext cx="11928761" cy="4374574"/>
          </a:xfrm>
          <a:solidFill>
            <a:schemeClr val="bg1"/>
          </a:solidFill>
          <a:ln w="19050">
            <a:noFill/>
          </a:ln>
        </p:spPr>
        <p:txBody>
          <a:bodyPr>
            <a:normAutofit/>
          </a:bodyPr>
          <a:lstStyle/>
          <a:p>
            <a:pPr algn="l"/>
            <a:r>
              <a:rPr lang="ja-JP" altLang="ja-JP" sz="3500" b="1" dirty="0"/>
              <a:t>テーマ：「中国の国有企業の評価</a:t>
            </a:r>
            <a:endParaRPr lang="en-US" altLang="ja-JP" sz="3500" b="1" dirty="0"/>
          </a:p>
          <a:p>
            <a:pPr algn="l"/>
            <a:r>
              <a:rPr lang="ja-JP" altLang="en-US" sz="3500" b="1" dirty="0"/>
              <a:t>　　　　　</a:t>
            </a:r>
            <a:r>
              <a:rPr lang="ja-JP" altLang="ja-JP" sz="3500" b="1" dirty="0"/>
              <a:t>―その諸説と実情（鉱工業部門について）―」</a:t>
            </a:r>
            <a:endParaRPr lang="en-US" altLang="ja-JP" sz="3500" b="1" dirty="0"/>
          </a:p>
          <a:p>
            <a:pPr algn="l"/>
            <a:endParaRPr lang="ja-JP" altLang="ja-JP" sz="3600" b="1" dirty="0"/>
          </a:p>
          <a:p>
            <a:r>
              <a:rPr lang="en-US" altLang="ja-JP" dirty="0"/>
              <a:t>2018</a:t>
            </a:r>
            <a:r>
              <a:rPr lang="ja-JP" altLang="en-US" dirty="0"/>
              <a:t>年</a:t>
            </a:r>
            <a:r>
              <a:rPr lang="en-US" altLang="ja-JP" dirty="0"/>
              <a:t>5</a:t>
            </a:r>
            <a:r>
              <a:rPr lang="ja-JP" altLang="ja-JP" dirty="0"/>
              <a:t>月</a:t>
            </a:r>
            <a:r>
              <a:rPr lang="en-US" altLang="ja-JP" dirty="0"/>
              <a:t>19</a:t>
            </a:r>
            <a:r>
              <a:rPr lang="ja-JP" altLang="ja-JP" dirty="0"/>
              <a:t>日（土）</a:t>
            </a:r>
          </a:p>
          <a:p>
            <a:r>
              <a:rPr lang="ja-JP" altLang="en-US" dirty="0"/>
              <a:t>（於）</a:t>
            </a:r>
            <a:r>
              <a:rPr lang="ja-JP" altLang="ja-JP" dirty="0"/>
              <a:t>明治大学（駿河台）研究棟</a:t>
            </a:r>
            <a:r>
              <a:rPr lang="en-US" altLang="ja-JP" dirty="0"/>
              <a:t>4</a:t>
            </a:r>
            <a:r>
              <a:rPr lang="ja-JP" altLang="ja-JP" dirty="0"/>
              <a:t>階第２会議室</a:t>
            </a:r>
            <a:r>
              <a:rPr lang="en-US" altLang="ja-JP" dirty="0"/>
              <a:t> </a:t>
            </a:r>
            <a:endParaRPr lang="ja-JP" altLang="ja-JP" dirty="0"/>
          </a:p>
          <a:p>
            <a:endParaRPr kumimoji="1" lang="en-US" altLang="ja-JP" dirty="0"/>
          </a:p>
          <a:p>
            <a:r>
              <a:rPr lang="ja-JP" altLang="en-US" dirty="0"/>
              <a:t>報告者：村上　裕</a:t>
            </a:r>
            <a:endParaRPr kumimoji="1" lang="ja-JP" altLang="en-US" dirty="0"/>
          </a:p>
        </p:txBody>
      </p:sp>
      <p:sp>
        <p:nvSpPr>
          <p:cNvPr id="5" name="スライド番号プレースホルダー 4">
            <a:extLst>
              <a:ext uri="{FF2B5EF4-FFF2-40B4-BE49-F238E27FC236}">
                <a16:creationId xmlns:a16="http://schemas.microsoft.com/office/drawing/2014/main" id="{C01A351B-5122-4AD1-B24C-BDF06EFB2EE5}"/>
              </a:ext>
            </a:extLst>
          </p:cNvPr>
          <p:cNvSpPr>
            <a:spLocks noGrp="1"/>
          </p:cNvSpPr>
          <p:nvPr>
            <p:ph type="sldNum" sz="quarter" idx="12"/>
          </p:nvPr>
        </p:nvSpPr>
        <p:spPr>
          <a:xfrm>
            <a:off x="11546031" y="6387522"/>
            <a:ext cx="514350" cy="365125"/>
          </a:xfrm>
        </p:spPr>
        <p:txBody>
          <a:bodyPr/>
          <a:lstStyle/>
          <a:p>
            <a:fld id="{4E36349B-A07F-4A43-A734-970FF405B08B}" type="slidenum">
              <a:rPr kumimoji="1" lang="ja-JP" altLang="en-US" smtClean="0">
                <a:ln>
                  <a:solidFill>
                    <a:schemeClr val="tx1"/>
                  </a:solidFill>
                </a:ln>
                <a:solidFill>
                  <a:schemeClr val="tx1"/>
                </a:solidFill>
              </a:rPr>
              <a:t>1</a:t>
            </a:fld>
            <a:endParaRPr kumimoji="1" lang="ja-JP" altLang="en-US" dirty="0">
              <a:ln>
                <a:solidFill>
                  <a:schemeClr val="tx1"/>
                </a:solidFill>
              </a:ln>
              <a:solidFill>
                <a:schemeClr val="tx1"/>
              </a:solidFill>
            </a:endParaRPr>
          </a:p>
        </p:txBody>
      </p:sp>
    </p:spTree>
    <p:extLst>
      <p:ext uri="{BB962C8B-B14F-4D97-AF65-F5344CB8AC3E}">
        <p14:creationId xmlns:p14="http://schemas.microsoft.com/office/powerpoint/2010/main" val="3504633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a:extLst>
              <a:ext uri="{FF2B5EF4-FFF2-40B4-BE49-F238E27FC236}">
                <a16:creationId xmlns:a16="http://schemas.microsoft.com/office/drawing/2014/main" id="{00E4C5B4-16E9-409B-9DB6-71CF84A324FC}"/>
              </a:ext>
            </a:extLst>
          </p:cNvPr>
          <p:cNvSpPr>
            <a:spLocks noGrp="1"/>
          </p:cNvSpPr>
          <p:nvPr>
            <p:ph type="subTitle" idx="1"/>
          </p:nvPr>
        </p:nvSpPr>
        <p:spPr>
          <a:xfrm>
            <a:off x="228599" y="748144"/>
            <a:ext cx="11831782" cy="6109855"/>
          </a:xfrm>
          <a:solidFill>
            <a:schemeClr val="bg1"/>
          </a:solidFill>
          <a:ln w="19050">
            <a:noFill/>
          </a:ln>
        </p:spPr>
        <p:txBody>
          <a:bodyPr>
            <a:normAutofit fontScale="70000" lnSpcReduction="20000"/>
          </a:bodyPr>
          <a:lstStyle/>
          <a:p>
            <a:pPr algn="l"/>
            <a:r>
              <a:rPr lang="ja-JP" altLang="en-US" sz="2300" dirty="0"/>
              <a:t>はじめに</a:t>
            </a:r>
            <a:endParaRPr lang="en-US" altLang="ja-JP" sz="2300" dirty="0"/>
          </a:p>
          <a:p>
            <a:pPr algn="l"/>
            <a:endParaRPr lang="ja-JP" altLang="en-US" sz="2300" dirty="0"/>
          </a:p>
          <a:p>
            <a:pPr algn="l"/>
            <a:r>
              <a:rPr lang="ja-JP" altLang="en-US" sz="2300" dirty="0"/>
              <a:t>１　中国の企業形態</a:t>
            </a:r>
          </a:p>
          <a:p>
            <a:pPr algn="l"/>
            <a:r>
              <a:rPr lang="ja-JP" altLang="en-US" sz="2300" dirty="0"/>
              <a:t>（１）企業の種類とその概念（定義）　　　　　　　　・・・（キーワード）「国有企業」、「国有株支配企業」</a:t>
            </a:r>
          </a:p>
          <a:p>
            <a:pPr algn="l"/>
            <a:r>
              <a:rPr lang="ja-JP" altLang="en-US" sz="2300" dirty="0"/>
              <a:t>（２）統計年鑑による鉱工業企業の実情　　　　　　　・・・（キーワード）企業規模、民営化と株式会社化、企業統治</a:t>
            </a:r>
          </a:p>
          <a:p>
            <a:pPr algn="l"/>
            <a:endParaRPr lang="en-US" altLang="ja-JP" sz="2300" dirty="0"/>
          </a:p>
          <a:p>
            <a:pPr algn="l"/>
            <a:r>
              <a:rPr lang="ja-JP" altLang="en-US" sz="2300" dirty="0"/>
              <a:t>２　国有企業の実情把握（誤認事例）</a:t>
            </a:r>
            <a:r>
              <a:rPr lang="en-US" altLang="ja-JP" sz="2300" dirty="0"/>
              <a:t>―</a:t>
            </a:r>
            <a:r>
              <a:rPr lang="ja-JP" altLang="en-US" sz="2300" dirty="0"/>
              <a:t>その１</a:t>
            </a:r>
            <a:r>
              <a:rPr lang="en-US" altLang="ja-JP" sz="2300" dirty="0"/>
              <a:t>―</a:t>
            </a:r>
          </a:p>
          <a:p>
            <a:pPr algn="l"/>
            <a:r>
              <a:rPr lang="ja-JP" altLang="en-US" sz="2300" dirty="0"/>
              <a:t>（１）国有企業の分類に起因する規模・業績の把握の誤認　　　　・・・（キーワード）国有企業の対象範囲</a:t>
            </a:r>
          </a:p>
          <a:p>
            <a:pPr algn="l"/>
            <a:r>
              <a:rPr lang="ja-JP" altLang="en-US" sz="2300" dirty="0"/>
              <a:t>（２）登記形態（組織形態）に拠る企業分類にもとづく把握の事例・・・（キーワード）国有企業の対象範囲を小さく</a:t>
            </a:r>
            <a:endParaRPr lang="en-US" altLang="ja-JP" sz="2300" dirty="0"/>
          </a:p>
          <a:p>
            <a:pPr algn="l"/>
            <a:r>
              <a:rPr lang="ja-JP" altLang="en-US" sz="2300" dirty="0"/>
              <a:t>　　　　　　　　　　　　　　　　　　　　　　　　　　　　　　　　　　　　　　　（＝国有株支配企業は私有企業）</a:t>
            </a:r>
          </a:p>
          <a:p>
            <a:pPr algn="l"/>
            <a:r>
              <a:rPr lang="ja-JP" altLang="en-US" sz="2300" dirty="0"/>
              <a:t>３　国有企業の実情把握（誤認事例）</a:t>
            </a:r>
            <a:r>
              <a:rPr lang="en-US" altLang="ja-JP" sz="2300" dirty="0"/>
              <a:t>―</a:t>
            </a:r>
            <a:r>
              <a:rPr lang="ja-JP" altLang="en-US" sz="2300" dirty="0"/>
              <a:t>その２</a:t>
            </a:r>
            <a:r>
              <a:rPr lang="en-US" altLang="ja-JP" sz="2300" dirty="0"/>
              <a:t>―</a:t>
            </a:r>
          </a:p>
          <a:p>
            <a:pPr algn="l"/>
            <a:r>
              <a:rPr lang="ja-JP" altLang="en-US" sz="2300" dirty="0"/>
              <a:t>（１）企業の財務分析に起因する経営状況の把握の誤認　・・・（キーワード）売上高利益率、</a:t>
            </a:r>
            <a:r>
              <a:rPr lang="en-US" altLang="ja-JP" sz="2300" dirty="0"/>
              <a:t>ROA</a:t>
            </a:r>
            <a:r>
              <a:rPr lang="ja-JP" altLang="en-US" sz="2300" dirty="0" err="1"/>
              <a:t>、</a:t>
            </a:r>
            <a:r>
              <a:rPr lang="ja-JP" altLang="en-US" sz="2300" dirty="0"/>
              <a:t>重工業と軽工業</a:t>
            </a:r>
          </a:p>
          <a:p>
            <a:pPr algn="l"/>
            <a:r>
              <a:rPr lang="ja-JP" altLang="en-US" sz="2300" dirty="0"/>
              <a:t>（２）</a:t>
            </a:r>
            <a:r>
              <a:rPr lang="en-US" altLang="ja-JP" sz="2300" dirty="0"/>
              <a:t>ROA</a:t>
            </a:r>
            <a:r>
              <a:rPr lang="ja-JP" altLang="en-US" sz="2300" dirty="0"/>
              <a:t>にもとづく把握の事例　　　　　　　　　　　・・・（キーワード）</a:t>
            </a:r>
            <a:r>
              <a:rPr lang="en-US" altLang="ja-JP" sz="2300" dirty="0"/>
              <a:t>ROA</a:t>
            </a:r>
            <a:r>
              <a:rPr lang="ja-JP" altLang="en-US" sz="2300" dirty="0"/>
              <a:t>または総資産回転率による</a:t>
            </a:r>
            <a:endParaRPr lang="en-US" altLang="ja-JP" sz="2300" dirty="0"/>
          </a:p>
          <a:p>
            <a:pPr algn="l"/>
            <a:r>
              <a:rPr lang="ja-JP" altLang="en-US" sz="2300" dirty="0"/>
              <a:t>　　　　　　　　　　　　　　　　　　　　　　　　　　　　　　　　　　　（売上高利益率に目をつぶる）</a:t>
            </a:r>
          </a:p>
          <a:p>
            <a:pPr algn="l"/>
            <a:r>
              <a:rPr lang="ja-JP" altLang="en-US" sz="2300" dirty="0"/>
              <a:t>４　統計データに基づく現在の国有企業</a:t>
            </a:r>
          </a:p>
          <a:p>
            <a:pPr algn="l"/>
            <a:r>
              <a:rPr lang="ja-JP" altLang="en-US" sz="2300" dirty="0"/>
              <a:t>（１）リーマンショックを転機としての変化</a:t>
            </a:r>
          </a:p>
          <a:p>
            <a:pPr algn="l"/>
            <a:r>
              <a:rPr lang="ja-JP" altLang="en-US" sz="2300" dirty="0"/>
              <a:t>（２）国有企業（国有及び国有株支配企業）の売上高利益率、ＲＯＡの低下の要因（推定）</a:t>
            </a:r>
          </a:p>
          <a:p>
            <a:pPr algn="l"/>
            <a:r>
              <a:rPr lang="ja-JP" altLang="en-US" sz="2300" dirty="0"/>
              <a:t>（３）中国企業は高度成長期の日本企業と異なる　　　　・・・（キーワード）労働生産性、重工業と軽工業</a:t>
            </a:r>
          </a:p>
          <a:p>
            <a:pPr algn="l"/>
            <a:endParaRPr lang="en-US" altLang="ja-JP" sz="2300" dirty="0"/>
          </a:p>
          <a:p>
            <a:pPr algn="l"/>
            <a:r>
              <a:rPr lang="ja-JP" altLang="en-US" sz="2300" dirty="0"/>
              <a:t>まとめ・・・今後の課題</a:t>
            </a:r>
          </a:p>
          <a:p>
            <a:pPr algn="l"/>
            <a:endParaRPr lang="en-US" altLang="ja-JP" sz="2300" dirty="0"/>
          </a:p>
          <a:p>
            <a:pPr algn="l"/>
            <a:endParaRPr lang="en-US" altLang="ja-JP" sz="1800" dirty="0"/>
          </a:p>
          <a:p>
            <a:pPr algn="l"/>
            <a:endParaRPr lang="ja-JP" altLang="ja-JP" sz="3600" b="1" dirty="0"/>
          </a:p>
        </p:txBody>
      </p:sp>
      <p:sp>
        <p:nvSpPr>
          <p:cNvPr id="5" name="スライド番号プレースホルダー 4">
            <a:extLst>
              <a:ext uri="{FF2B5EF4-FFF2-40B4-BE49-F238E27FC236}">
                <a16:creationId xmlns:a16="http://schemas.microsoft.com/office/drawing/2014/main" id="{C01A351B-5122-4AD1-B24C-BDF06EFB2EE5}"/>
              </a:ext>
            </a:extLst>
          </p:cNvPr>
          <p:cNvSpPr>
            <a:spLocks noGrp="1"/>
          </p:cNvSpPr>
          <p:nvPr>
            <p:ph type="sldNum" sz="quarter" idx="12"/>
          </p:nvPr>
        </p:nvSpPr>
        <p:spPr>
          <a:xfrm>
            <a:off x="11546031" y="6387522"/>
            <a:ext cx="514350" cy="365125"/>
          </a:xfrm>
        </p:spPr>
        <p:txBody>
          <a:bodyPr/>
          <a:lstStyle/>
          <a:p>
            <a:fld id="{4E36349B-A07F-4A43-A734-970FF405B08B}" type="slidenum">
              <a:rPr kumimoji="1" lang="ja-JP" altLang="en-US" smtClean="0">
                <a:ln>
                  <a:solidFill>
                    <a:schemeClr val="tx1"/>
                  </a:solidFill>
                </a:ln>
                <a:solidFill>
                  <a:schemeClr val="tx1"/>
                </a:solidFill>
              </a:rPr>
              <a:t>2</a:t>
            </a:fld>
            <a:endParaRPr kumimoji="1" lang="ja-JP" altLang="en-US" dirty="0">
              <a:ln>
                <a:solidFill>
                  <a:schemeClr val="tx1"/>
                </a:solidFill>
              </a:ln>
              <a:solidFill>
                <a:schemeClr val="tx1"/>
              </a:solidFill>
            </a:endParaRPr>
          </a:p>
        </p:txBody>
      </p:sp>
      <p:sp>
        <p:nvSpPr>
          <p:cNvPr id="4" name="タイトル 3">
            <a:extLst>
              <a:ext uri="{FF2B5EF4-FFF2-40B4-BE49-F238E27FC236}">
                <a16:creationId xmlns:a16="http://schemas.microsoft.com/office/drawing/2014/main" id="{066497DF-7B51-4EC3-97E2-096F296AE9ED}"/>
              </a:ext>
            </a:extLst>
          </p:cNvPr>
          <p:cNvSpPr>
            <a:spLocks noGrp="1"/>
          </p:cNvSpPr>
          <p:nvPr>
            <p:ph type="ctrTitle"/>
          </p:nvPr>
        </p:nvSpPr>
        <p:spPr>
          <a:xfrm>
            <a:off x="529935" y="40119"/>
            <a:ext cx="11180619" cy="571500"/>
          </a:xfrm>
          <a:ln w="28575">
            <a:solidFill>
              <a:schemeClr val="tx1"/>
            </a:solidFill>
          </a:ln>
        </p:spPr>
        <p:txBody>
          <a:bodyPr>
            <a:normAutofit/>
          </a:bodyPr>
          <a:lstStyle/>
          <a:p>
            <a:r>
              <a:rPr kumimoji="1" lang="ja-JP" altLang="en-US" sz="2800" b="1" dirty="0"/>
              <a:t>目次</a:t>
            </a:r>
          </a:p>
        </p:txBody>
      </p:sp>
    </p:spTree>
    <p:extLst>
      <p:ext uri="{BB962C8B-B14F-4D97-AF65-F5344CB8AC3E}">
        <p14:creationId xmlns:p14="http://schemas.microsoft.com/office/powerpoint/2010/main" val="1102301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B73752-4C31-4D90-A3D4-CCA756F548F6}"/>
              </a:ext>
            </a:extLst>
          </p:cNvPr>
          <p:cNvSpPr>
            <a:spLocks noGrp="1"/>
          </p:cNvSpPr>
          <p:nvPr>
            <p:ph type="title"/>
          </p:nvPr>
        </p:nvSpPr>
        <p:spPr>
          <a:xfrm>
            <a:off x="536608" y="92266"/>
            <a:ext cx="11118781" cy="706024"/>
          </a:xfrm>
          <a:ln w="19050">
            <a:solidFill>
              <a:schemeClr val="tx1"/>
            </a:solidFill>
          </a:ln>
        </p:spPr>
        <p:txBody>
          <a:bodyPr>
            <a:normAutofit fontScale="90000"/>
          </a:bodyPr>
          <a:lstStyle/>
          <a:p>
            <a:pPr algn="ctr"/>
            <a:r>
              <a:rPr kumimoji="1" lang="ja-JP" altLang="en-US" sz="2800" b="1" dirty="0"/>
              <a:t>はじめに</a:t>
            </a:r>
            <a:br>
              <a:rPr kumimoji="1" lang="en-US" altLang="ja-JP" sz="2800" b="1" dirty="0"/>
            </a:br>
            <a:r>
              <a:rPr kumimoji="1" lang="ja-JP" altLang="en-US" sz="1800" b="1" dirty="0"/>
              <a:t>（</a:t>
            </a:r>
            <a:r>
              <a:rPr kumimoji="1" lang="ja-JP" altLang="en-US" sz="1800" b="1" dirty="0">
                <a:latin typeface="ＭＳ Ｐゴシック" panose="020B0600070205080204" pitchFamily="50" charset="-128"/>
                <a:ea typeface="ＭＳ Ｐゴシック" panose="020B0600070205080204" pitchFamily="50" charset="-128"/>
              </a:rPr>
              <a:t>１</a:t>
            </a:r>
            <a:r>
              <a:rPr lang="ja-JP" altLang="en-US" sz="1800" dirty="0">
                <a:latin typeface="ＭＳ Ｐゴシック" panose="020B0600070205080204" pitchFamily="50" charset="-128"/>
                <a:ea typeface="ＭＳ Ｐゴシック" panose="020B0600070205080204" pitchFamily="50" charset="-128"/>
              </a:rPr>
              <a:t>）最近の中国のＧＤＰ経済成長率とその評価</a:t>
            </a:r>
            <a:endParaRPr kumimoji="1" lang="ja-JP" altLang="en-US" sz="1800" b="1" dirty="0"/>
          </a:p>
        </p:txBody>
      </p:sp>
      <p:sp>
        <p:nvSpPr>
          <p:cNvPr id="4" name="スライド番号プレースホルダー 3">
            <a:extLst>
              <a:ext uri="{FF2B5EF4-FFF2-40B4-BE49-F238E27FC236}">
                <a16:creationId xmlns:a16="http://schemas.microsoft.com/office/drawing/2014/main" id="{E08910EB-1D4D-498B-BA2E-C4400ECD9AAD}"/>
              </a:ext>
            </a:extLst>
          </p:cNvPr>
          <p:cNvSpPr>
            <a:spLocks noGrp="1"/>
          </p:cNvSpPr>
          <p:nvPr>
            <p:ph type="sldNum" sz="quarter" idx="12"/>
          </p:nvPr>
        </p:nvSpPr>
        <p:spPr>
          <a:xfrm>
            <a:off x="9317182" y="6400609"/>
            <a:ext cx="2743200" cy="365125"/>
          </a:xfrm>
          <a:solidFill>
            <a:schemeClr val="bg1"/>
          </a:solidFill>
        </p:spPr>
        <p:txBody>
          <a:bodyPr/>
          <a:lstStyle/>
          <a:p>
            <a:fld id="{4E36349B-A07F-4A43-A734-970FF405B08B}" type="slidenum">
              <a:rPr kumimoji="1" lang="ja-JP" altLang="en-US" smtClean="0">
                <a:ln>
                  <a:solidFill>
                    <a:schemeClr val="tx1"/>
                  </a:solidFill>
                </a:ln>
                <a:solidFill>
                  <a:schemeClr val="tx1"/>
                </a:solidFill>
              </a:rPr>
              <a:t>3</a:t>
            </a:fld>
            <a:endParaRPr kumimoji="1" lang="ja-JP" altLang="en-US" dirty="0">
              <a:ln>
                <a:solidFill>
                  <a:schemeClr val="tx1"/>
                </a:solidFill>
              </a:ln>
              <a:solidFill>
                <a:schemeClr val="tx1"/>
              </a:solidFill>
            </a:endParaRPr>
          </a:p>
        </p:txBody>
      </p:sp>
      <p:sp>
        <p:nvSpPr>
          <p:cNvPr id="3" name="テキスト ボックス 2">
            <a:extLst>
              <a:ext uri="{FF2B5EF4-FFF2-40B4-BE49-F238E27FC236}">
                <a16:creationId xmlns:a16="http://schemas.microsoft.com/office/drawing/2014/main" id="{313CAA00-2FC2-4AEC-A692-A8FFD2E22ACF}"/>
              </a:ext>
            </a:extLst>
          </p:cNvPr>
          <p:cNvSpPr txBox="1"/>
          <p:nvPr/>
        </p:nvSpPr>
        <p:spPr>
          <a:xfrm>
            <a:off x="536609" y="1014126"/>
            <a:ext cx="11118781" cy="1477328"/>
          </a:xfrm>
          <a:prstGeom prst="rect">
            <a:avLst/>
          </a:prstGeom>
          <a:noFill/>
          <a:ln>
            <a:solidFill>
              <a:schemeClr val="tx1"/>
            </a:solidFill>
          </a:ln>
        </p:spPr>
        <p:txBody>
          <a:bodyPr wrap="square" rtlCol="0">
            <a:spAutoFit/>
          </a:bodyPr>
          <a:lstStyle/>
          <a:p>
            <a:r>
              <a:rPr lang="ja-JP" altLang="ja-JP" dirty="0"/>
              <a:t>・中国のＧＤＰ経済成長率：</a:t>
            </a:r>
          </a:p>
          <a:p>
            <a:r>
              <a:rPr lang="ja-JP" altLang="en-US" dirty="0"/>
              <a:t>　</a:t>
            </a:r>
            <a:r>
              <a:rPr lang="en-US" altLang="ja-JP" dirty="0"/>
              <a:t>2000</a:t>
            </a:r>
            <a:r>
              <a:rPr lang="ja-JP" altLang="ja-JP" dirty="0"/>
              <a:t>年代は対前年比</a:t>
            </a:r>
            <a:r>
              <a:rPr lang="en-US" altLang="ja-JP" dirty="0"/>
              <a:t>10</a:t>
            </a:r>
            <a:r>
              <a:rPr lang="ja-JP" altLang="ja-JP" dirty="0"/>
              <a:t>％超の実質ＧＤＰ成長率、</a:t>
            </a:r>
          </a:p>
          <a:p>
            <a:r>
              <a:rPr lang="ja-JP" altLang="en-US" dirty="0"/>
              <a:t>　</a:t>
            </a:r>
            <a:r>
              <a:rPr lang="en-US" altLang="ja-JP" dirty="0"/>
              <a:t>2008</a:t>
            </a:r>
            <a:r>
              <a:rPr lang="ja-JP" altLang="en-US" dirty="0"/>
              <a:t>年：</a:t>
            </a:r>
            <a:r>
              <a:rPr lang="en-US" altLang="ja-JP" dirty="0"/>
              <a:t> 9.6</a:t>
            </a:r>
            <a:r>
              <a:rPr lang="ja-JP" altLang="ja-JP" dirty="0"/>
              <a:t>％ </a:t>
            </a:r>
            <a:r>
              <a:rPr lang="ja-JP" altLang="en-US" dirty="0"/>
              <a:t>、</a:t>
            </a:r>
            <a:r>
              <a:rPr lang="en-US" altLang="ja-JP" dirty="0"/>
              <a:t>09</a:t>
            </a:r>
            <a:r>
              <a:rPr lang="ja-JP" altLang="ja-JP" dirty="0"/>
              <a:t>年</a:t>
            </a:r>
            <a:r>
              <a:rPr lang="ja-JP" altLang="en-US" dirty="0"/>
              <a:t>：</a:t>
            </a:r>
            <a:r>
              <a:rPr lang="en-US" altLang="ja-JP" dirty="0"/>
              <a:t>9.2</a:t>
            </a:r>
            <a:r>
              <a:rPr lang="ja-JP" altLang="ja-JP" dirty="0"/>
              <a:t>％</a:t>
            </a:r>
            <a:r>
              <a:rPr lang="ja-JP" altLang="en-US" dirty="0"/>
              <a:t>、</a:t>
            </a:r>
            <a:r>
              <a:rPr lang="en-US" altLang="ja-JP" dirty="0"/>
              <a:t>2010</a:t>
            </a:r>
            <a:r>
              <a:rPr lang="ja-JP" altLang="en-US" dirty="0"/>
              <a:t>年：</a:t>
            </a:r>
            <a:r>
              <a:rPr lang="en-US" altLang="ja-JP" dirty="0"/>
              <a:t> 10.6</a:t>
            </a:r>
            <a:r>
              <a:rPr lang="ja-JP" altLang="ja-JP" dirty="0"/>
              <a:t>％、 </a:t>
            </a:r>
            <a:endParaRPr lang="en-US" altLang="ja-JP" dirty="0"/>
          </a:p>
          <a:p>
            <a:r>
              <a:rPr lang="ja-JP" altLang="en-US" dirty="0"/>
              <a:t>　</a:t>
            </a:r>
            <a:r>
              <a:rPr lang="en-US" altLang="ja-JP" dirty="0"/>
              <a:t>2011</a:t>
            </a:r>
            <a:r>
              <a:rPr lang="ja-JP" altLang="ja-JP" dirty="0"/>
              <a:t>年</a:t>
            </a:r>
            <a:r>
              <a:rPr lang="ja-JP" altLang="en-US" dirty="0"/>
              <a:t>：</a:t>
            </a:r>
            <a:r>
              <a:rPr lang="en-US" altLang="ja-JP" dirty="0"/>
              <a:t>9.5</a:t>
            </a:r>
            <a:r>
              <a:rPr lang="ja-JP" altLang="ja-JP" dirty="0"/>
              <a:t>％</a:t>
            </a:r>
            <a:r>
              <a:rPr lang="ja-JP" altLang="en-US" dirty="0"/>
              <a:t>、</a:t>
            </a:r>
            <a:r>
              <a:rPr lang="en-US" altLang="ja-JP" dirty="0"/>
              <a:t>12</a:t>
            </a:r>
            <a:r>
              <a:rPr lang="ja-JP" altLang="en-US" dirty="0"/>
              <a:t>年：</a:t>
            </a:r>
            <a:r>
              <a:rPr lang="en-US" altLang="ja-JP" dirty="0"/>
              <a:t>7.9</a:t>
            </a:r>
            <a:r>
              <a:rPr lang="ja-JP" altLang="en-US" dirty="0"/>
              <a:t>％、</a:t>
            </a:r>
            <a:r>
              <a:rPr lang="en-US" altLang="ja-JP" dirty="0"/>
              <a:t>13</a:t>
            </a:r>
            <a:r>
              <a:rPr lang="ja-JP" altLang="en-US" dirty="0"/>
              <a:t>年：</a:t>
            </a:r>
            <a:r>
              <a:rPr lang="en-US" altLang="ja-JP" dirty="0"/>
              <a:t>7.8</a:t>
            </a:r>
            <a:r>
              <a:rPr lang="ja-JP" altLang="en-US" dirty="0"/>
              <a:t>％、</a:t>
            </a:r>
            <a:r>
              <a:rPr lang="en-US" altLang="ja-JP" dirty="0"/>
              <a:t>14</a:t>
            </a:r>
            <a:r>
              <a:rPr lang="ja-JP" altLang="ja-JP" dirty="0"/>
              <a:t>年</a:t>
            </a:r>
            <a:r>
              <a:rPr lang="ja-JP" altLang="en-US" dirty="0"/>
              <a:t>：</a:t>
            </a:r>
            <a:r>
              <a:rPr lang="en-US" altLang="ja-JP" dirty="0"/>
              <a:t>7.3</a:t>
            </a:r>
            <a:r>
              <a:rPr lang="ja-JP" altLang="ja-JP" dirty="0"/>
              <a:t>％、</a:t>
            </a:r>
            <a:r>
              <a:rPr lang="en-US" altLang="ja-JP" dirty="0"/>
              <a:t>15</a:t>
            </a:r>
            <a:r>
              <a:rPr lang="ja-JP" altLang="en-US" dirty="0"/>
              <a:t>年：</a:t>
            </a:r>
            <a:r>
              <a:rPr lang="en-US" altLang="ja-JP" dirty="0"/>
              <a:t>6.9</a:t>
            </a:r>
            <a:r>
              <a:rPr lang="ja-JP" altLang="en-US" dirty="0"/>
              <a:t>％、</a:t>
            </a:r>
            <a:r>
              <a:rPr lang="en-US" altLang="ja-JP" dirty="0"/>
              <a:t>16</a:t>
            </a:r>
            <a:r>
              <a:rPr lang="ja-JP" altLang="ja-JP" dirty="0"/>
              <a:t>年</a:t>
            </a:r>
            <a:r>
              <a:rPr lang="ja-JP" altLang="en-US" dirty="0"/>
              <a:t>：</a:t>
            </a:r>
            <a:r>
              <a:rPr lang="en-US" altLang="ja-JP" dirty="0"/>
              <a:t>6.7</a:t>
            </a:r>
            <a:r>
              <a:rPr lang="ja-JP" altLang="ja-JP" dirty="0"/>
              <a:t>％、</a:t>
            </a:r>
            <a:r>
              <a:rPr lang="en-US" altLang="ja-JP" dirty="0"/>
              <a:t>17</a:t>
            </a:r>
            <a:r>
              <a:rPr lang="ja-JP" altLang="en-US" dirty="0"/>
              <a:t>年：</a:t>
            </a:r>
            <a:r>
              <a:rPr lang="en-US" altLang="ja-JP" dirty="0"/>
              <a:t>6.9</a:t>
            </a:r>
            <a:r>
              <a:rPr lang="ja-JP" altLang="en-US" dirty="0"/>
              <a:t>％</a:t>
            </a:r>
            <a:endParaRPr lang="ja-JP" altLang="ja-JP" dirty="0"/>
          </a:p>
          <a:p>
            <a:r>
              <a:rPr lang="ja-JP" altLang="en-US" dirty="0"/>
              <a:t>　</a:t>
            </a:r>
            <a:r>
              <a:rPr lang="en-US" altLang="ja-JP" dirty="0"/>
              <a:t>2018</a:t>
            </a:r>
            <a:r>
              <a:rPr lang="ja-JP" altLang="ja-JP" dirty="0"/>
              <a:t>年目標</a:t>
            </a:r>
            <a:r>
              <a:rPr lang="ja-JP" altLang="en-US" dirty="0"/>
              <a:t>：</a:t>
            </a:r>
            <a:r>
              <a:rPr lang="en-US" altLang="ja-JP" dirty="0"/>
              <a:t>6.5</a:t>
            </a:r>
            <a:r>
              <a:rPr lang="ja-JP" altLang="ja-JP" dirty="0"/>
              <a:t>％</a:t>
            </a:r>
          </a:p>
        </p:txBody>
      </p:sp>
      <p:sp>
        <p:nvSpPr>
          <p:cNvPr id="5" name="テキスト ボックス 4">
            <a:extLst>
              <a:ext uri="{FF2B5EF4-FFF2-40B4-BE49-F238E27FC236}">
                <a16:creationId xmlns:a16="http://schemas.microsoft.com/office/drawing/2014/main" id="{76B6A9F4-CD2A-4827-B8AA-B25C81AB1900}"/>
              </a:ext>
            </a:extLst>
          </p:cNvPr>
          <p:cNvSpPr txBox="1"/>
          <p:nvPr/>
        </p:nvSpPr>
        <p:spPr>
          <a:xfrm>
            <a:off x="0" y="2707290"/>
            <a:ext cx="12192000" cy="3970318"/>
          </a:xfrm>
          <a:prstGeom prst="rect">
            <a:avLst/>
          </a:prstGeom>
          <a:noFill/>
        </p:spPr>
        <p:txBody>
          <a:bodyPr wrap="square" rtlCol="0">
            <a:spAutoFit/>
          </a:bodyPr>
          <a:lstStyle/>
          <a:p>
            <a:r>
              <a:rPr lang="ja-JP" altLang="en-US" dirty="0"/>
              <a:t>・内藤二郎（</a:t>
            </a:r>
            <a:r>
              <a:rPr lang="en-US" altLang="ja-JP" dirty="0"/>
              <a:t>2017</a:t>
            </a:r>
            <a:r>
              <a:rPr lang="ja-JP" altLang="en-US" dirty="0"/>
              <a:t>）「共産党大会後の中国　下」</a:t>
            </a:r>
            <a:r>
              <a:rPr lang="en-US" altLang="ja-JP" dirty="0"/>
              <a:t>『</a:t>
            </a:r>
            <a:r>
              <a:rPr lang="ja-JP" altLang="en-US" dirty="0"/>
              <a:t>日本経済新聞</a:t>
            </a:r>
            <a:r>
              <a:rPr lang="en-US" altLang="ja-JP" dirty="0"/>
              <a:t>』2017</a:t>
            </a:r>
            <a:r>
              <a:rPr lang="ja-JP" altLang="en-US" dirty="0"/>
              <a:t>年</a:t>
            </a:r>
            <a:r>
              <a:rPr lang="en-US" altLang="ja-JP" dirty="0"/>
              <a:t>11</a:t>
            </a:r>
            <a:r>
              <a:rPr lang="ja-JP" altLang="en-US" dirty="0"/>
              <a:t>月</a:t>
            </a:r>
            <a:r>
              <a:rPr lang="en-US" altLang="ja-JP" dirty="0"/>
              <a:t>9</a:t>
            </a:r>
            <a:r>
              <a:rPr lang="ja-JP" altLang="en-US" dirty="0"/>
              <a:t>日付</a:t>
            </a:r>
          </a:p>
          <a:p>
            <a:r>
              <a:rPr lang="ja-JP" altLang="en-US" dirty="0"/>
              <a:t>　・・・「非効率的な国有企業が政府の支援で温存されている」。</a:t>
            </a:r>
            <a:endParaRPr lang="en-US" altLang="ja-JP" dirty="0"/>
          </a:p>
          <a:p>
            <a:r>
              <a:rPr lang="ja-JP" altLang="en-US" dirty="0"/>
              <a:t>・河合正弘（</a:t>
            </a:r>
            <a:r>
              <a:rPr lang="en-US" altLang="ja-JP" dirty="0"/>
              <a:t>2017</a:t>
            </a:r>
            <a:r>
              <a:rPr lang="ja-JP" altLang="en-US" dirty="0"/>
              <a:t>）「中国経済をどうみるか　上」</a:t>
            </a:r>
            <a:r>
              <a:rPr lang="en-US" altLang="ja-JP" dirty="0"/>
              <a:t>『</a:t>
            </a:r>
            <a:r>
              <a:rPr lang="ja-JP" altLang="en-US" dirty="0"/>
              <a:t>日本経済新聞</a:t>
            </a:r>
            <a:r>
              <a:rPr lang="en-US" altLang="ja-JP" dirty="0"/>
              <a:t>』2017</a:t>
            </a:r>
            <a:r>
              <a:rPr lang="ja-JP" altLang="en-US" dirty="0"/>
              <a:t>年</a:t>
            </a:r>
            <a:r>
              <a:rPr lang="en-US" altLang="ja-JP" dirty="0"/>
              <a:t>3</a:t>
            </a:r>
            <a:r>
              <a:rPr lang="ja-JP" altLang="en-US" dirty="0"/>
              <a:t>月</a:t>
            </a:r>
            <a:r>
              <a:rPr lang="en-US" altLang="ja-JP" dirty="0"/>
              <a:t>1</a:t>
            </a:r>
            <a:r>
              <a:rPr lang="ja-JP" altLang="en-US" dirty="0"/>
              <a:t>日付</a:t>
            </a:r>
          </a:p>
          <a:p>
            <a:r>
              <a:rPr lang="ja-JP" altLang="en-US" dirty="0"/>
              <a:t>　・・・「国有企業で資本・経営資源利用の非効率性が温存される、国有部門の投資は収益性が低い、国有部門</a:t>
            </a:r>
            <a:endParaRPr lang="en-US" altLang="ja-JP" dirty="0"/>
          </a:p>
          <a:p>
            <a:r>
              <a:rPr lang="ja-JP" altLang="en-US" dirty="0"/>
              <a:t>　　　　を縮小し民間部門を拡大させることが必要」。</a:t>
            </a:r>
          </a:p>
          <a:p>
            <a:r>
              <a:rPr lang="ja-JP" altLang="en-US" dirty="0"/>
              <a:t>・厳善平（</a:t>
            </a:r>
            <a:r>
              <a:rPr lang="en-US" altLang="ja-JP" dirty="0"/>
              <a:t>2016</a:t>
            </a:r>
            <a:r>
              <a:rPr lang="ja-JP" altLang="en-US" dirty="0"/>
              <a:t>）「不透明感を増す中国経済　中」</a:t>
            </a:r>
            <a:r>
              <a:rPr lang="en-US" altLang="ja-JP" dirty="0"/>
              <a:t>『</a:t>
            </a:r>
            <a:r>
              <a:rPr lang="ja-JP" altLang="en-US" dirty="0"/>
              <a:t>日本経済新聞</a:t>
            </a:r>
            <a:r>
              <a:rPr lang="en-US" altLang="ja-JP" dirty="0"/>
              <a:t>』2016</a:t>
            </a:r>
            <a:r>
              <a:rPr lang="ja-JP" altLang="en-US" dirty="0"/>
              <a:t>年</a:t>
            </a:r>
            <a:r>
              <a:rPr lang="en-US" altLang="ja-JP" dirty="0"/>
              <a:t>2</a:t>
            </a:r>
            <a:r>
              <a:rPr lang="ja-JP" altLang="en-US" dirty="0"/>
              <a:t>月</a:t>
            </a:r>
            <a:r>
              <a:rPr lang="en-US" altLang="ja-JP" dirty="0"/>
              <a:t>24</a:t>
            </a:r>
            <a:r>
              <a:rPr lang="ja-JP" altLang="en-US" dirty="0"/>
              <a:t>日付</a:t>
            </a:r>
          </a:p>
          <a:p>
            <a:r>
              <a:rPr lang="ja-JP" altLang="en-US" dirty="0"/>
              <a:t>　・・・河合正弘と同様の主張。</a:t>
            </a:r>
            <a:endParaRPr lang="en-US" altLang="ja-JP" dirty="0"/>
          </a:p>
          <a:p>
            <a:endParaRPr lang="ja-JP" altLang="en-US" dirty="0"/>
          </a:p>
          <a:p>
            <a:r>
              <a:rPr lang="ja-JP" altLang="en-US" dirty="0"/>
              <a:t>＜リーマンショック以前の評価＞</a:t>
            </a:r>
          </a:p>
          <a:p>
            <a:r>
              <a:rPr lang="ja-JP" altLang="en-US" dirty="0"/>
              <a:t>・関志雄（</a:t>
            </a:r>
            <a:r>
              <a:rPr lang="en-US" altLang="ja-JP" dirty="0"/>
              <a:t>2009</a:t>
            </a:r>
            <a:r>
              <a:rPr lang="ja-JP" altLang="en-US" dirty="0"/>
              <a:t>）</a:t>
            </a:r>
            <a:r>
              <a:rPr lang="en-US" altLang="ja-JP" dirty="0"/>
              <a:t>『</a:t>
            </a:r>
            <a:r>
              <a:rPr lang="ja-JP" altLang="en-US" dirty="0"/>
              <a:t>チャイナ・アズ・ナンバーワン</a:t>
            </a:r>
            <a:r>
              <a:rPr lang="en-US" altLang="ja-JP" dirty="0"/>
              <a:t>』</a:t>
            </a:r>
            <a:r>
              <a:rPr lang="ja-JP" altLang="en-US" dirty="0"/>
              <a:t>東洋経済新報社</a:t>
            </a:r>
          </a:p>
          <a:p>
            <a:r>
              <a:rPr lang="ja-JP" altLang="en-US" dirty="0"/>
              <a:t>　　・・・「国有企業の低効率が早い段階から認識されていたにもかかわらず、民営化がタブー視され続けた」。</a:t>
            </a:r>
            <a:endParaRPr lang="en-US" altLang="ja-JP" dirty="0"/>
          </a:p>
          <a:p>
            <a:r>
              <a:rPr lang="ja-JP" altLang="en-US" dirty="0"/>
              <a:t>・関志雄（</a:t>
            </a:r>
            <a:r>
              <a:rPr lang="en-US" altLang="ja-JP" dirty="0"/>
              <a:t>2005</a:t>
            </a:r>
            <a:r>
              <a:rPr lang="ja-JP" altLang="en-US" dirty="0"/>
              <a:t>）</a:t>
            </a:r>
            <a:r>
              <a:rPr lang="en-US" altLang="ja-JP" dirty="0"/>
              <a:t>『</a:t>
            </a:r>
            <a:r>
              <a:rPr lang="ja-JP" altLang="en-US" dirty="0"/>
              <a:t>中国経済のジレンマ</a:t>
            </a:r>
            <a:r>
              <a:rPr lang="en-US" altLang="ja-JP" dirty="0"/>
              <a:t>』</a:t>
            </a:r>
            <a:r>
              <a:rPr lang="ja-JP" altLang="en-US" dirty="0"/>
              <a:t>筑摩書房</a:t>
            </a:r>
          </a:p>
          <a:p>
            <a:r>
              <a:rPr lang="ja-JP" altLang="en-US" dirty="0"/>
              <a:t>　　・・・「国有のままでは、企業の経営効率の改善は見込まれず（中略）国有企業の改革の遅れによって、効</a:t>
            </a:r>
            <a:endParaRPr lang="en-US" altLang="ja-JP" dirty="0"/>
          </a:p>
          <a:p>
            <a:r>
              <a:rPr lang="ja-JP" altLang="en-US" dirty="0"/>
              <a:t>　　　　　率性だけでなく、公平性も損なわれる」</a:t>
            </a:r>
          </a:p>
        </p:txBody>
      </p:sp>
    </p:spTree>
    <p:extLst>
      <p:ext uri="{BB962C8B-B14F-4D97-AF65-F5344CB8AC3E}">
        <p14:creationId xmlns:p14="http://schemas.microsoft.com/office/powerpoint/2010/main" val="2687079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B73752-4C31-4D90-A3D4-CCA756F548F6}"/>
              </a:ext>
            </a:extLst>
          </p:cNvPr>
          <p:cNvSpPr>
            <a:spLocks noGrp="1"/>
          </p:cNvSpPr>
          <p:nvPr>
            <p:ph type="title"/>
          </p:nvPr>
        </p:nvSpPr>
        <p:spPr>
          <a:xfrm>
            <a:off x="555768" y="75334"/>
            <a:ext cx="10798032" cy="708259"/>
          </a:xfrm>
          <a:ln w="19050">
            <a:solidFill>
              <a:schemeClr val="tx1"/>
            </a:solidFill>
          </a:ln>
        </p:spPr>
        <p:txBody>
          <a:bodyPr>
            <a:normAutofit fontScale="90000"/>
          </a:bodyPr>
          <a:lstStyle/>
          <a:p>
            <a:pPr algn="ctr"/>
            <a:r>
              <a:rPr kumimoji="1" lang="ja-JP" altLang="en-US" sz="2800" b="1" dirty="0"/>
              <a:t>１．中国の企業形態</a:t>
            </a:r>
            <a:br>
              <a:rPr kumimoji="1" lang="en-US" altLang="ja-JP" sz="2800" b="1" dirty="0"/>
            </a:br>
            <a:r>
              <a:rPr kumimoji="1" lang="ja-JP" altLang="en-US" sz="2000" b="1" dirty="0"/>
              <a:t>（１）</a:t>
            </a:r>
            <a:r>
              <a:rPr lang="ja-JP" altLang="en-US" sz="1800" b="1" dirty="0"/>
              <a:t>企業の種類とその概念（定義）</a:t>
            </a:r>
            <a:endParaRPr kumimoji="1" lang="ja-JP" altLang="en-US" sz="1800" b="1" dirty="0"/>
          </a:p>
        </p:txBody>
      </p:sp>
      <p:sp>
        <p:nvSpPr>
          <p:cNvPr id="4" name="スライド番号プレースホルダー 3">
            <a:extLst>
              <a:ext uri="{FF2B5EF4-FFF2-40B4-BE49-F238E27FC236}">
                <a16:creationId xmlns:a16="http://schemas.microsoft.com/office/drawing/2014/main" id="{E08910EB-1D4D-498B-BA2E-C4400ECD9AAD}"/>
              </a:ext>
            </a:extLst>
          </p:cNvPr>
          <p:cNvSpPr>
            <a:spLocks noGrp="1"/>
          </p:cNvSpPr>
          <p:nvPr>
            <p:ph type="sldNum" sz="quarter" idx="12"/>
          </p:nvPr>
        </p:nvSpPr>
        <p:spPr>
          <a:xfrm>
            <a:off x="9317182" y="6400609"/>
            <a:ext cx="2743200" cy="365125"/>
          </a:xfrm>
          <a:solidFill>
            <a:schemeClr val="bg1"/>
          </a:solidFill>
        </p:spPr>
        <p:txBody>
          <a:bodyPr/>
          <a:lstStyle/>
          <a:p>
            <a:fld id="{4E36349B-A07F-4A43-A734-970FF405B08B}" type="slidenum">
              <a:rPr kumimoji="1" lang="ja-JP" altLang="en-US" smtClean="0">
                <a:ln>
                  <a:solidFill>
                    <a:schemeClr val="tx1"/>
                  </a:solidFill>
                </a:ln>
                <a:solidFill>
                  <a:schemeClr val="tx1"/>
                </a:solidFill>
              </a:rPr>
              <a:t>4</a:t>
            </a:fld>
            <a:endParaRPr kumimoji="1" lang="ja-JP" altLang="en-US" dirty="0">
              <a:ln>
                <a:solidFill>
                  <a:schemeClr val="tx1"/>
                </a:solidFill>
              </a:ln>
              <a:solidFill>
                <a:schemeClr val="tx1"/>
              </a:solidFill>
            </a:endParaRPr>
          </a:p>
        </p:txBody>
      </p:sp>
      <p:pic>
        <p:nvPicPr>
          <p:cNvPr id="7" name="図 6">
            <a:extLst>
              <a:ext uri="{FF2B5EF4-FFF2-40B4-BE49-F238E27FC236}">
                <a16:creationId xmlns:a16="http://schemas.microsoft.com/office/drawing/2014/main" id="{F78486E3-29C6-4B5A-8CE9-A4EF0A1D739A}"/>
              </a:ext>
            </a:extLst>
          </p:cNvPr>
          <p:cNvPicPr>
            <a:picLocks noChangeAspect="1"/>
          </p:cNvPicPr>
          <p:nvPr/>
        </p:nvPicPr>
        <p:blipFill>
          <a:blip r:embed="rId3"/>
          <a:stretch>
            <a:fillRect/>
          </a:stretch>
        </p:blipFill>
        <p:spPr>
          <a:xfrm>
            <a:off x="555768" y="882317"/>
            <a:ext cx="10798031" cy="5826258"/>
          </a:xfrm>
          <a:prstGeom prst="rect">
            <a:avLst/>
          </a:prstGeom>
        </p:spPr>
      </p:pic>
    </p:spTree>
    <p:extLst>
      <p:ext uri="{BB962C8B-B14F-4D97-AF65-F5344CB8AC3E}">
        <p14:creationId xmlns:p14="http://schemas.microsoft.com/office/powerpoint/2010/main" val="3786023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B73752-4C31-4D90-A3D4-CCA756F548F6}"/>
              </a:ext>
            </a:extLst>
          </p:cNvPr>
          <p:cNvSpPr>
            <a:spLocks noGrp="1"/>
          </p:cNvSpPr>
          <p:nvPr>
            <p:ph type="title"/>
          </p:nvPr>
        </p:nvSpPr>
        <p:spPr>
          <a:xfrm>
            <a:off x="555768" y="75335"/>
            <a:ext cx="10798032" cy="745547"/>
          </a:xfrm>
          <a:ln w="19050">
            <a:solidFill>
              <a:schemeClr val="tx1"/>
            </a:solidFill>
          </a:ln>
        </p:spPr>
        <p:txBody>
          <a:bodyPr>
            <a:normAutofit fontScale="90000"/>
          </a:bodyPr>
          <a:lstStyle/>
          <a:p>
            <a:pPr algn="ctr"/>
            <a:r>
              <a:rPr kumimoji="1" lang="ja-JP" altLang="en-US" sz="2800" b="1" dirty="0"/>
              <a:t>１．中国の企業形態</a:t>
            </a:r>
            <a:br>
              <a:rPr kumimoji="1" lang="en-US" altLang="ja-JP" sz="2800" b="1" dirty="0"/>
            </a:br>
            <a:r>
              <a:rPr kumimoji="1" lang="ja-JP" altLang="en-US" sz="2000" b="1" dirty="0"/>
              <a:t>（２）</a:t>
            </a:r>
            <a:r>
              <a:rPr lang="ja-JP" altLang="en-US" sz="2000" b="1" dirty="0"/>
              <a:t>統計年鑑による鉱工業企業の実情</a:t>
            </a:r>
            <a:endParaRPr kumimoji="1" lang="ja-JP" altLang="en-US" sz="1800" b="1" dirty="0"/>
          </a:p>
        </p:txBody>
      </p:sp>
      <p:sp>
        <p:nvSpPr>
          <p:cNvPr id="4" name="スライド番号プレースホルダー 3">
            <a:extLst>
              <a:ext uri="{FF2B5EF4-FFF2-40B4-BE49-F238E27FC236}">
                <a16:creationId xmlns:a16="http://schemas.microsoft.com/office/drawing/2014/main" id="{E08910EB-1D4D-498B-BA2E-C4400ECD9AAD}"/>
              </a:ext>
            </a:extLst>
          </p:cNvPr>
          <p:cNvSpPr>
            <a:spLocks noGrp="1"/>
          </p:cNvSpPr>
          <p:nvPr>
            <p:ph type="sldNum" sz="quarter" idx="12"/>
          </p:nvPr>
        </p:nvSpPr>
        <p:spPr>
          <a:xfrm>
            <a:off x="9348354" y="6374936"/>
            <a:ext cx="2743200" cy="365125"/>
          </a:xfrm>
          <a:solidFill>
            <a:schemeClr val="bg1"/>
          </a:solidFill>
        </p:spPr>
        <p:txBody>
          <a:bodyPr/>
          <a:lstStyle/>
          <a:p>
            <a:fld id="{4E36349B-A07F-4A43-A734-970FF405B08B}" type="slidenum">
              <a:rPr kumimoji="1" lang="ja-JP" altLang="en-US" smtClean="0">
                <a:ln>
                  <a:solidFill>
                    <a:schemeClr val="tx1"/>
                  </a:solidFill>
                </a:ln>
                <a:solidFill>
                  <a:schemeClr val="tx1"/>
                </a:solidFill>
              </a:rPr>
              <a:t>5</a:t>
            </a:fld>
            <a:endParaRPr kumimoji="1" lang="ja-JP" altLang="en-US" dirty="0">
              <a:ln>
                <a:solidFill>
                  <a:schemeClr val="tx1"/>
                </a:solidFill>
              </a:ln>
              <a:solidFill>
                <a:schemeClr val="tx1"/>
              </a:solidFill>
            </a:endParaRPr>
          </a:p>
        </p:txBody>
      </p:sp>
      <p:sp>
        <p:nvSpPr>
          <p:cNvPr id="3" name="テキスト ボックス 2">
            <a:extLst>
              <a:ext uri="{FF2B5EF4-FFF2-40B4-BE49-F238E27FC236}">
                <a16:creationId xmlns:a16="http://schemas.microsoft.com/office/drawing/2014/main" id="{4449B319-CC3C-4D81-B474-F76E29693DC8}"/>
              </a:ext>
            </a:extLst>
          </p:cNvPr>
          <p:cNvSpPr txBox="1"/>
          <p:nvPr/>
        </p:nvSpPr>
        <p:spPr>
          <a:xfrm>
            <a:off x="555768" y="5502300"/>
            <a:ext cx="10474182" cy="1200329"/>
          </a:xfrm>
          <a:prstGeom prst="rect">
            <a:avLst/>
          </a:prstGeom>
          <a:noFill/>
          <a:ln>
            <a:solidFill>
              <a:schemeClr val="tx1"/>
            </a:solidFill>
          </a:ln>
        </p:spPr>
        <p:txBody>
          <a:bodyPr wrap="square" rtlCol="0">
            <a:spAutoFit/>
          </a:bodyPr>
          <a:lstStyle/>
          <a:p>
            <a:r>
              <a:rPr kumimoji="1" lang="ja-JP" altLang="en-US" dirty="0"/>
              <a:t>国有及び国有株支配企業</a:t>
            </a:r>
            <a:r>
              <a:rPr kumimoji="1" lang="en-US" altLang="ja-JP" dirty="0"/>
              <a:t>…1</a:t>
            </a:r>
            <a:r>
              <a:rPr kumimoji="1" lang="ja-JP" altLang="en-US" dirty="0"/>
              <a:t>社当たり、従業員</a:t>
            </a:r>
            <a:r>
              <a:rPr kumimoji="1" lang="en-US" altLang="ja-JP" dirty="0"/>
              <a:t>1</a:t>
            </a:r>
            <a:r>
              <a:rPr kumimoji="1" lang="ja-JP" altLang="en-US" dirty="0"/>
              <a:t>人当たり、の売上高、総資産額が他より大きい。</a:t>
            </a:r>
            <a:endParaRPr kumimoji="1" lang="en-US" altLang="ja-JP" dirty="0"/>
          </a:p>
          <a:p>
            <a:r>
              <a:rPr lang="ja-JP" altLang="en-US" dirty="0"/>
              <a:t>（</a:t>
            </a:r>
            <a:r>
              <a:rPr lang="en-US" altLang="ja-JP" dirty="0"/>
              <a:t>2016</a:t>
            </a:r>
            <a:r>
              <a:rPr lang="ja-JP" altLang="en-US" dirty="0"/>
              <a:t>年）対私営企業</a:t>
            </a:r>
            <a:r>
              <a:rPr lang="en-US" altLang="ja-JP" dirty="0"/>
              <a:t>…</a:t>
            </a:r>
            <a:r>
              <a:rPr lang="ja-JP" altLang="en-US" dirty="0"/>
              <a:t>売上高：</a:t>
            </a:r>
            <a:r>
              <a:rPr lang="en-US" altLang="ja-JP" dirty="0"/>
              <a:t>1</a:t>
            </a:r>
            <a:r>
              <a:rPr lang="ja-JP" altLang="en-US" dirty="0"/>
              <a:t>社当たり</a:t>
            </a:r>
            <a:r>
              <a:rPr lang="en-US" altLang="ja-JP" dirty="0"/>
              <a:t>6.56</a:t>
            </a:r>
            <a:r>
              <a:rPr lang="ja-JP" altLang="en-US" dirty="0"/>
              <a:t>倍、</a:t>
            </a:r>
            <a:r>
              <a:rPr lang="en-US" altLang="ja-JP" dirty="0"/>
              <a:t>1</a:t>
            </a:r>
            <a:r>
              <a:rPr lang="ja-JP" altLang="en-US" dirty="0"/>
              <a:t>人当り</a:t>
            </a:r>
            <a:r>
              <a:rPr lang="en-US" altLang="ja-JP" dirty="0"/>
              <a:t>1.17</a:t>
            </a:r>
            <a:r>
              <a:rPr lang="ja-JP" altLang="en-US" dirty="0"/>
              <a:t>倍、</a:t>
            </a:r>
            <a:endParaRPr lang="en-US" altLang="ja-JP" dirty="0"/>
          </a:p>
          <a:p>
            <a:r>
              <a:rPr lang="ja-JP" altLang="en-US" dirty="0"/>
              <a:t>　　　　　　　　　　　総資産額：</a:t>
            </a:r>
            <a:r>
              <a:rPr lang="en-US" altLang="ja-JP" dirty="0"/>
              <a:t> 1</a:t>
            </a:r>
            <a:r>
              <a:rPr lang="ja-JP" altLang="en-US" dirty="0"/>
              <a:t>社当たり</a:t>
            </a:r>
            <a:r>
              <a:rPr lang="en-US" altLang="ja-JP" dirty="0"/>
              <a:t>19.65</a:t>
            </a:r>
            <a:r>
              <a:rPr lang="ja-JP" altLang="en-US" dirty="0"/>
              <a:t>倍、</a:t>
            </a:r>
            <a:r>
              <a:rPr lang="en-US" altLang="ja-JP" dirty="0"/>
              <a:t>1</a:t>
            </a:r>
            <a:r>
              <a:rPr lang="ja-JP" altLang="en-US" dirty="0"/>
              <a:t>人当り</a:t>
            </a:r>
            <a:r>
              <a:rPr lang="en-US" altLang="ja-JP" dirty="0"/>
              <a:t>3.49</a:t>
            </a:r>
            <a:r>
              <a:rPr lang="ja-JP" altLang="en-US" dirty="0"/>
              <a:t>倍（以前はより大きい）</a:t>
            </a:r>
            <a:endParaRPr lang="en-US" altLang="ja-JP" dirty="0"/>
          </a:p>
          <a:p>
            <a:r>
              <a:rPr kumimoji="1" lang="ja-JP" altLang="en-US" dirty="0"/>
              <a:t>（なお、）⇒「売上高／総資産額」（総資産回転率）は私営企業のほうが大きい。</a:t>
            </a:r>
          </a:p>
        </p:txBody>
      </p:sp>
      <p:pic>
        <p:nvPicPr>
          <p:cNvPr id="6" name="図 5">
            <a:extLst>
              <a:ext uri="{FF2B5EF4-FFF2-40B4-BE49-F238E27FC236}">
                <a16:creationId xmlns:a16="http://schemas.microsoft.com/office/drawing/2014/main" id="{5617A4B0-986D-4CCA-AC3C-99FC89A33FD8}"/>
              </a:ext>
            </a:extLst>
          </p:cNvPr>
          <p:cNvPicPr>
            <a:picLocks noChangeAspect="1"/>
          </p:cNvPicPr>
          <p:nvPr/>
        </p:nvPicPr>
        <p:blipFill>
          <a:blip r:embed="rId3"/>
          <a:stretch>
            <a:fillRect/>
          </a:stretch>
        </p:blipFill>
        <p:spPr>
          <a:xfrm>
            <a:off x="555768" y="1099694"/>
            <a:ext cx="10798032" cy="4365174"/>
          </a:xfrm>
          <a:prstGeom prst="rect">
            <a:avLst/>
          </a:prstGeom>
        </p:spPr>
      </p:pic>
    </p:spTree>
    <p:extLst>
      <p:ext uri="{BB962C8B-B14F-4D97-AF65-F5344CB8AC3E}">
        <p14:creationId xmlns:p14="http://schemas.microsoft.com/office/powerpoint/2010/main" val="1056823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タイトル 1">
            <a:extLst>
              <a:ext uri="{FF2B5EF4-FFF2-40B4-BE49-F238E27FC236}">
                <a16:creationId xmlns:a16="http://schemas.microsoft.com/office/drawing/2014/main" id="{40E3DA8C-7AEA-4FEF-8C5B-C058316395A3}"/>
              </a:ext>
            </a:extLst>
          </p:cNvPr>
          <p:cNvSpPr>
            <a:spLocks noGrp="1"/>
          </p:cNvSpPr>
          <p:nvPr>
            <p:ph type="title"/>
          </p:nvPr>
        </p:nvSpPr>
        <p:spPr>
          <a:xfrm>
            <a:off x="599969" y="53360"/>
            <a:ext cx="11049215" cy="705175"/>
          </a:xfrm>
          <a:ln w="28575">
            <a:solidFill>
              <a:schemeClr val="tx1"/>
            </a:solidFill>
            <a:miter lim="800000"/>
            <a:headEnd/>
            <a:tailEnd/>
          </a:ln>
        </p:spPr>
        <p:txBody>
          <a:bodyPr>
            <a:normAutofit fontScale="90000"/>
          </a:bodyPr>
          <a:lstStyle/>
          <a:p>
            <a:pPr algn="ctr"/>
            <a:r>
              <a:rPr lang="ja-JP" altLang="en-US" sz="2800" b="1" dirty="0"/>
              <a:t>２．国有企業の実情把握（誤認事例）</a:t>
            </a:r>
            <a:r>
              <a:rPr lang="en-US" altLang="ja-JP" sz="2800" b="1" dirty="0"/>
              <a:t>―</a:t>
            </a:r>
            <a:r>
              <a:rPr lang="ja-JP" altLang="en-US" sz="2800" b="1" dirty="0"/>
              <a:t>その１</a:t>
            </a:r>
            <a:r>
              <a:rPr lang="en-US" altLang="ja-JP" sz="2800" b="1" dirty="0"/>
              <a:t>―</a:t>
            </a:r>
            <a:r>
              <a:rPr lang="ja-JP" altLang="en-US" sz="2800" b="1" dirty="0"/>
              <a:t>　</a:t>
            </a:r>
            <a:br>
              <a:rPr lang="en-US" altLang="ja-JP" sz="2800" b="1" dirty="0"/>
            </a:br>
            <a:r>
              <a:rPr lang="ja-JP" altLang="en-US" sz="2000" b="1" dirty="0"/>
              <a:t>（１）国有企業の分類に起因する規模・業績の把握の誤認（</a:t>
            </a:r>
            <a:r>
              <a:rPr lang="en-US" altLang="ja-JP" sz="2000" b="1" dirty="0"/>
              <a:t>No.1)</a:t>
            </a:r>
            <a:endParaRPr lang="ja-JP" altLang="en-US" sz="2000" b="1" dirty="0"/>
          </a:p>
        </p:txBody>
      </p:sp>
      <p:sp>
        <p:nvSpPr>
          <p:cNvPr id="13315" name="テキスト ボックス 3">
            <a:extLst>
              <a:ext uri="{FF2B5EF4-FFF2-40B4-BE49-F238E27FC236}">
                <a16:creationId xmlns:a16="http://schemas.microsoft.com/office/drawing/2014/main" id="{9D50B676-119B-449C-ADEA-DA591583863C}"/>
              </a:ext>
            </a:extLst>
          </p:cNvPr>
          <p:cNvSpPr txBox="1">
            <a:spLocks noChangeArrowheads="1"/>
          </p:cNvSpPr>
          <p:nvPr/>
        </p:nvSpPr>
        <p:spPr bwMode="auto">
          <a:xfrm>
            <a:off x="599969" y="1210020"/>
            <a:ext cx="11049215"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国有企業と非国有企業との区分・・・売上高について</a:t>
            </a:r>
          </a:p>
        </p:txBody>
      </p:sp>
      <p:sp>
        <p:nvSpPr>
          <p:cNvPr id="13316" name="スライド番号プレースホルダ 6">
            <a:extLst>
              <a:ext uri="{FF2B5EF4-FFF2-40B4-BE49-F238E27FC236}">
                <a16:creationId xmlns:a16="http://schemas.microsoft.com/office/drawing/2014/main" id="{BCBDFCFA-CBED-4732-A71F-36DC3F4E8B21}"/>
              </a:ext>
            </a:extLst>
          </p:cNvPr>
          <p:cNvSpPr>
            <a:spLocks noGrp="1"/>
          </p:cNvSpPr>
          <p:nvPr>
            <p:ph type="sldNum" sz="quarter" idx="12"/>
          </p:nvPr>
        </p:nvSpPr>
        <p:spPr bwMode="auto">
          <a:xfrm>
            <a:off x="9358745" y="637713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09E2337-C62A-4149-81B2-255E7C8C75A5}" type="slidenum">
              <a:rPr lang="ja-JP" altLang="en-US" sz="1200">
                <a:ln>
                  <a:solidFill>
                    <a:schemeClr val="tx1"/>
                  </a:solidFill>
                </a:ln>
              </a:rPr>
              <a:pPr>
                <a:spcBef>
                  <a:spcPct val="0"/>
                </a:spcBef>
                <a:buFontTx/>
                <a:buNone/>
              </a:pPr>
              <a:t>6</a:t>
            </a:fld>
            <a:endParaRPr lang="ja-JP" altLang="en-US" sz="1200" dirty="0">
              <a:ln>
                <a:solidFill>
                  <a:schemeClr val="tx1"/>
                </a:solidFill>
              </a:ln>
            </a:endParaRPr>
          </a:p>
        </p:txBody>
      </p:sp>
      <p:sp>
        <p:nvSpPr>
          <p:cNvPr id="13317" name="テキスト ボックス 7">
            <a:extLst>
              <a:ext uri="{FF2B5EF4-FFF2-40B4-BE49-F238E27FC236}">
                <a16:creationId xmlns:a16="http://schemas.microsoft.com/office/drawing/2014/main" id="{2E703BDD-31FA-4EC8-8115-D8855D7F0D63}"/>
              </a:ext>
            </a:extLst>
          </p:cNvPr>
          <p:cNvSpPr txBox="1">
            <a:spLocks noChangeArrowheads="1"/>
          </p:cNvSpPr>
          <p:nvPr/>
        </p:nvSpPr>
        <p:spPr bwMode="auto">
          <a:xfrm>
            <a:off x="599969" y="4184541"/>
            <a:ext cx="11049216" cy="1477328"/>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latin typeface="Arial" panose="020B0604020202020204" pitchFamily="34" charset="0"/>
              </a:rPr>
              <a:t>・</a:t>
            </a:r>
            <a:r>
              <a:rPr lang="ja-JP" altLang="en-US" sz="1800" b="1" dirty="0">
                <a:latin typeface="Arial" panose="020B0604020202020204" pitchFamily="34" charset="0"/>
              </a:rPr>
              <a:t>国有企業を左の「国有企業」とすれば、その売上高の全体に占める比率は、３．５％、</a:t>
            </a:r>
            <a:endParaRPr lang="en-US" altLang="ja-JP" sz="1800" b="1" dirty="0">
              <a:latin typeface="Arial" panose="020B0604020202020204" pitchFamily="34" charset="0"/>
            </a:endParaRPr>
          </a:p>
          <a:p>
            <a:pPr eaLnBrk="1" hangingPunct="1">
              <a:spcBef>
                <a:spcPct val="0"/>
              </a:spcBef>
              <a:buFontTx/>
              <a:buNone/>
            </a:pPr>
            <a:r>
              <a:rPr lang="ja-JP" altLang="en-US" sz="1800" b="1" dirty="0">
                <a:latin typeface="Arial" panose="020B0604020202020204" pitchFamily="34" charset="0"/>
              </a:rPr>
              <a:t>　国有企業を右の「国有および国有控股企業（国有株支配企業）」とすれば、その売上高の全体に占める比率は、</a:t>
            </a:r>
            <a:endParaRPr lang="en-US" altLang="ja-JP" sz="1800" b="1" dirty="0">
              <a:latin typeface="Arial" panose="020B0604020202020204" pitchFamily="34" charset="0"/>
            </a:endParaRPr>
          </a:p>
          <a:p>
            <a:pPr eaLnBrk="1" hangingPunct="1">
              <a:spcBef>
                <a:spcPct val="0"/>
              </a:spcBef>
              <a:buFontTx/>
              <a:buNone/>
            </a:pPr>
            <a:r>
              <a:rPr lang="ja-JP" altLang="en-US" sz="1800" b="1" dirty="0">
                <a:latin typeface="Arial" panose="020B0604020202020204" pitchFamily="34" charset="0"/>
              </a:rPr>
              <a:t>　２０．６％、</a:t>
            </a:r>
            <a:endParaRPr lang="en-US" altLang="ja-JP" sz="1800" b="1" dirty="0">
              <a:latin typeface="Arial" panose="020B0604020202020204" pitchFamily="34" charset="0"/>
            </a:endParaRPr>
          </a:p>
          <a:p>
            <a:pPr eaLnBrk="1" hangingPunct="1">
              <a:spcBef>
                <a:spcPct val="0"/>
              </a:spcBef>
              <a:buFontTx/>
              <a:buNone/>
            </a:pPr>
            <a:r>
              <a:rPr lang="ja-JP" altLang="en-US" sz="1800" dirty="0">
                <a:latin typeface="Arial" panose="020B0604020202020204" pitchFamily="34" charset="0"/>
              </a:rPr>
              <a:t>　さらに、外資企業の内の実質的な国有控股企業（国有株支配企業）を加味すれば、「国有および国有控股企業（国有株支配企業）」は２０．６％を超過する。</a:t>
            </a:r>
          </a:p>
        </p:txBody>
      </p:sp>
      <p:sp>
        <p:nvSpPr>
          <p:cNvPr id="3" name="テキスト ボックス 2">
            <a:extLst>
              <a:ext uri="{FF2B5EF4-FFF2-40B4-BE49-F238E27FC236}">
                <a16:creationId xmlns:a16="http://schemas.microsoft.com/office/drawing/2014/main" id="{07981F80-8277-4E4A-ACE7-53FEBA531445}"/>
              </a:ext>
            </a:extLst>
          </p:cNvPr>
          <p:cNvSpPr txBox="1"/>
          <p:nvPr/>
        </p:nvSpPr>
        <p:spPr>
          <a:xfrm>
            <a:off x="599969" y="1753838"/>
            <a:ext cx="6503703" cy="276999"/>
          </a:xfrm>
          <a:prstGeom prst="rect">
            <a:avLst/>
          </a:prstGeom>
          <a:noFill/>
        </p:spPr>
        <p:txBody>
          <a:bodyPr wrap="none">
            <a:spAutoFit/>
          </a:bodyPr>
          <a:lstStyle/>
          <a:p>
            <a:pPr>
              <a:defRPr/>
            </a:pPr>
            <a:r>
              <a:rPr lang="ja-JP" altLang="en-US" sz="1200" dirty="0">
                <a:latin typeface="+mj-ea"/>
                <a:ea typeface="+mj-ea"/>
              </a:rPr>
              <a:t>表</a:t>
            </a:r>
            <a:r>
              <a:rPr lang="en-US" altLang="ja-JP" sz="1200" dirty="0">
                <a:latin typeface="+mj-ea"/>
                <a:ea typeface="+mj-ea"/>
              </a:rPr>
              <a:t>2</a:t>
            </a:r>
            <a:r>
              <a:rPr lang="ja-JP" altLang="en-US" sz="1200" dirty="0">
                <a:latin typeface="+mj-ea"/>
                <a:ea typeface="+mj-ea"/>
              </a:rPr>
              <a:t>－</a:t>
            </a:r>
            <a:r>
              <a:rPr lang="en-US" altLang="ja-JP" sz="1200" dirty="0">
                <a:latin typeface="+mj-ea"/>
                <a:ea typeface="+mj-ea"/>
              </a:rPr>
              <a:t>1</a:t>
            </a:r>
            <a:r>
              <a:rPr lang="ja-JP" altLang="en-US" sz="1200" dirty="0">
                <a:latin typeface="+mj-ea"/>
                <a:ea typeface="+mj-ea"/>
              </a:rPr>
              <a:t>：鉱工業部門の売上高の推移</a:t>
            </a:r>
            <a:r>
              <a:rPr lang="en-US" altLang="ja-JP" sz="1200" dirty="0">
                <a:latin typeface="+mj-ea"/>
                <a:ea typeface="+mj-ea"/>
              </a:rPr>
              <a:t>―</a:t>
            </a:r>
            <a:r>
              <a:rPr lang="ja-JP" altLang="en-US" sz="1200" dirty="0">
                <a:latin typeface="+mj-ea"/>
                <a:ea typeface="+mj-ea"/>
              </a:rPr>
              <a:t>組織形態別による区分と所有別による区分との違い</a:t>
            </a:r>
          </a:p>
        </p:txBody>
      </p:sp>
      <p:pic>
        <p:nvPicPr>
          <p:cNvPr id="4" name="図 3">
            <a:extLst>
              <a:ext uri="{FF2B5EF4-FFF2-40B4-BE49-F238E27FC236}">
                <a16:creationId xmlns:a16="http://schemas.microsoft.com/office/drawing/2014/main" id="{47459EA6-0FA6-4E0F-8BE5-D78049E5885C}"/>
              </a:ext>
            </a:extLst>
          </p:cNvPr>
          <p:cNvPicPr>
            <a:picLocks noChangeAspect="1"/>
          </p:cNvPicPr>
          <p:nvPr/>
        </p:nvPicPr>
        <p:blipFill>
          <a:blip r:embed="rId3"/>
          <a:stretch>
            <a:fillRect/>
          </a:stretch>
        </p:blipFill>
        <p:spPr>
          <a:xfrm>
            <a:off x="599969" y="2030837"/>
            <a:ext cx="11254321" cy="1796442"/>
          </a:xfrm>
          <a:prstGeom prst="rect">
            <a:avLst/>
          </a:prstGeom>
        </p:spPr>
      </p:pic>
    </p:spTree>
    <p:extLst>
      <p:ext uri="{BB962C8B-B14F-4D97-AF65-F5344CB8AC3E}">
        <p14:creationId xmlns:p14="http://schemas.microsoft.com/office/powerpoint/2010/main" val="4112143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タイトル 1">
            <a:extLst>
              <a:ext uri="{FF2B5EF4-FFF2-40B4-BE49-F238E27FC236}">
                <a16:creationId xmlns:a16="http://schemas.microsoft.com/office/drawing/2014/main" id="{40E3DA8C-7AEA-4FEF-8C5B-C058316395A3}"/>
              </a:ext>
            </a:extLst>
          </p:cNvPr>
          <p:cNvSpPr>
            <a:spLocks noGrp="1"/>
          </p:cNvSpPr>
          <p:nvPr>
            <p:ph type="title"/>
          </p:nvPr>
        </p:nvSpPr>
        <p:spPr>
          <a:xfrm>
            <a:off x="519544" y="68662"/>
            <a:ext cx="11180619" cy="748144"/>
          </a:xfrm>
          <a:ln w="28575">
            <a:solidFill>
              <a:schemeClr val="tx1"/>
            </a:solidFill>
            <a:miter lim="800000"/>
            <a:headEnd/>
            <a:tailEnd/>
          </a:ln>
        </p:spPr>
        <p:txBody>
          <a:bodyPr>
            <a:normAutofit fontScale="90000"/>
          </a:bodyPr>
          <a:lstStyle/>
          <a:p>
            <a:pPr algn="ctr"/>
            <a:r>
              <a:rPr lang="ja-JP" altLang="en-US" sz="2800" b="1" dirty="0"/>
              <a:t>２．国有企業の実情把握（誤認事例）　</a:t>
            </a:r>
            <a:r>
              <a:rPr lang="en-US" altLang="ja-JP" sz="2800" b="1" dirty="0"/>
              <a:t>―</a:t>
            </a:r>
            <a:r>
              <a:rPr lang="ja-JP" altLang="en-US" sz="2800" b="1" dirty="0"/>
              <a:t>その１</a:t>
            </a:r>
            <a:r>
              <a:rPr lang="en-US" altLang="ja-JP" sz="2800" b="1" dirty="0"/>
              <a:t>―</a:t>
            </a:r>
            <a:r>
              <a:rPr lang="ja-JP" altLang="en-US" sz="2800" b="1" dirty="0"/>
              <a:t>　</a:t>
            </a:r>
            <a:br>
              <a:rPr lang="en-US" altLang="ja-JP" sz="2800" b="1" dirty="0"/>
            </a:br>
            <a:r>
              <a:rPr lang="ja-JP" altLang="en-US" sz="2000" b="1" dirty="0"/>
              <a:t>（１）国有企業の分類に起因する規模・業績の把握の誤認（</a:t>
            </a:r>
            <a:r>
              <a:rPr lang="en-US" altLang="ja-JP" sz="2000" b="1" dirty="0"/>
              <a:t>No.2)</a:t>
            </a:r>
            <a:endParaRPr lang="ja-JP" altLang="en-US" sz="2000" b="1" dirty="0"/>
          </a:p>
        </p:txBody>
      </p:sp>
      <p:sp>
        <p:nvSpPr>
          <p:cNvPr id="13315" name="テキスト ボックス 3">
            <a:extLst>
              <a:ext uri="{FF2B5EF4-FFF2-40B4-BE49-F238E27FC236}">
                <a16:creationId xmlns:a16="http://schemas.microsoft.com/office/drawing/2014/main" id="{9D50B676-119B-449C-ADEA-DA591583863C}"/>
              </a:ext>
            </a:extLst>
          </p:cNvPr>
          <p:cNvSpPr txBox="1">
            <a:spLocks noChangeArrowheads="1"/>
          </p:cNvSpPr>
          <p:nvPr/>
        </p:nvSpPr>
        <p:spPr bwMode="auto">
          <a:xfrm>
            <a:off x="519544" y="1221758"/>
            <a:ext cx="11180618"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国有企業と非国有企業との区分・・・利益について</a:t>
            </a:r>
          </a:p>
        </p:txBody>
      </p:sp>
      <p:sp>
        <p:nvSpPr>
          <p:cNvPr id="13316" name="スライド番号プレースホルダ 6">
            <a:extLst>
              <a:ext uri="{FF2B5EF4-FFF2-40B4-BE49-F238E27FC236}">
                <a16:creationId xmlns:a16="http://schemas.microsoft.com/office/drawing/2014/main" id="{BCBDFCFA-CBED-4732-A71F-36DC3F4E8B21}"/>
              </a:ext>
            </a:extLst>
          </p:cNvPr>
          <p:cNvSpPr>
            <a:spLocks noGrp="1"/>
          </p:cNvSpPr>
          <p:nvPr>
            <p:ph type="sldNum" sz="quarter" idx="12"/>
          </p:nvPr>
        </p:nvSpPr>
        <p:spPr bwMode="auto">
          <a:xfrm>
            <a:off x="9337963" y="637713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09E2337-C62A-4149-81B2-255E7C8C75A5}" type="slidenum">
              <a:rPr lang="ja-JP" altLang="en-US" sz="1200">
                <a:ln>
                  <a:solidFill>
                    <a:schemeClr val="tx1"/>
                  </a:solidFill>
                </a:ln>
              </a:rPr>
              <a:pPr>
                <a:spcBef>
                  <a:spcPct val="0"/>
                </a:spcBef>
                <a:buFontTx/>
                <a:buNone/>
              </a:pPr>
              <a:t>7</a:t>
            </a:fld>
            <a:endParaRPr lang="ja-JP" altLang="en-US" sz="1200" dirty="0">
              <a:ln>
                <a:solidFill>
                  <a:schemeClr val="tx1"/>
                </a:solidFill>
              </a:ln>
            </a:endParaRPr>
          </a:p>
        </p:txBody>
      </p:sp>
      <p:sp>
        <p:nvSpPr>
          <p:cNvPr id="13317" name="テキスト ボックス 7">
            <a:extLst>
              <a:ext uri="{FF2B5EF4-FFF2-40B4-BE49-F238E27FC236}">
                <a16:creationId xmlns:a16="http://schemas.microsoft.com/office/drawing/2014/main" id="{2E703BDD-31FA-4EC8-8115-D8855D7F0D63}"/>
              </a:ext>
            </a:extLst>
          </p:cNvPr>
          <p:cNvSpPr txBox="1">
            <a:spLocks noChangeArrowheads="1"/>
          </p:cNvSpPr>
          <p:nvPr/>
        </p:nvSpPr>
        <p:spPr bwMode="auto">
          <a:xfrm>
            <a:off x="519544" y="3984843"/>
            <a:ext cx="11180619" cy="1477328"/>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latin typeface="Arial" panose="020B0604020202020204" pitchFamily="34" charset="0"/>
              </a:rPr>
              <a:t>・</a:t>
            </a:r>
            <a:r>
              <a:rPr lang="ja-JP" altLang="en-US" sz="1800" b="1" dirty="0">
                <a:latin typeface="Arial" panose="020B0604020202020204" pitchFamily="34" charset="0"/>
              </a:rPr>
              <a:t>国有企業を左の「国有企業」とすれば、その利益の全体に占める比率は、２．４％、</a:t>
            </a:r>
            <a:endParaRPr lang="en-US" altLang="ja-JP" sz="1800" b="1" dirty="0">
              <a:latin typeface="Arial" panose="020B0604020202020204" pitchFamily="34" charset="0"/>
            </a:endParaRPr>
          </a:p>
          <a:p>
            <a:pPr eaLnBrk="1" hangingPunct="1">
              <a:spcBef>
                <a:spcPct val="0"/>
              </a:spcBef>
              <a:buFontTx/>
              <a:buNone/>
            </a:pPr>
            <a:r>
              <a:rPr lang="ja-JP" altLang="en-US" sz="1800" b="1" dirty="0">
                <a:latin typeface="Arial" panose="020B0604020202020204" pitchFamily="34" charset="0"/>
              </a:rPr>
              <a:t>　国有企業を右の「国有および国有控股企業（国有株支配企業）」とすれば、その売上高の全体に占める比率は、</a:t>
            </a:r>
            <a:endParaRPr lang="en-US" altLang="ja-JP" sz="1800" b="1" dirty="0">
              <a:latin typeface="Arial" panose="020B0604020202020204" pitchFamily="34" charset="0"/>
            </a:endParaRPr>
          </a:p>
          <a:p>
            <a:pPr eaLnBrk="1" hangingPunct="1">
              <a:spcBef>
                <a:spcPct val="0"/>
              </a:spcBef>
              <a:buFontTx/>
              <a:buNone/>
            </a:pPr>
            <a:r>
              <a:rPr lang="ja-JP" altLang="en-US" sz="1800" b="1" dirty="0">
                <a:latin typeface="Arial" panose="020B0604020202020204" pitchFamily="34" charset="0"/>
              </a:rPr>
              <a:t>　１７．１％、</a:t>
            </a:r>
            <a:endParaRPr lang="en-US" altLang="ja-JP" sz="1800" b="1" dirty="0">
              <a:latin typeface="Arial" panose="020B0604020202020204" pitchFamily="34" charset="0"/>
            </a:endParaRPr>
          </a:p>
          <a:p>
            <a:pPr eaLnBrk="1" hangingPunct="1">
              <a:spcBef>
                <a:spcPct val="0"/>
              </a:spcBef>
              <a:buFontTx/>
              <a:buNone/>
            </a:pPr>
            <a:r>
              <a:rPr lang="ja-JP" altLang="en-US" sz="1800" dirty="0">
                <a:latin typeface="Arial" panose="020B0604020202020204" pitchFamily="34" charset="0"/>
              </a:rPr>
              <a:t>　さらに、外資企業の内の実質的な国有控股企業（国有株支配企業）を加味すれば、「国有および国有控股企業　</a:t>
            </a:r>
            <a:endParaRPr lang="en-US" altLang="ja-JP" sz="1800" dirty="0">
              <a:latin typeface="Arial" panose="020B0604020202020204" pitchFamily="34" charset="0"/>
            </a:endParaRPr>
          </a:p>
          <a:p>
            <a:pPr eaLnBrk="1" hangingPunct="1">
              <a:spcBef>
                <a:spcPct val="0"/>
              </a:spcBef>
              <a:buFontTx/>
              <a:buNone/>
            </a:pPr>
            <a:r>
              <a:rPr lang="ja-JP" altLang="en-US" sz="1800" dirty="0">
                <a:latin typeface="Arial" panose="020B0604020202020204" pitchFamily="34" charset="0"/>
              </a:rPr>
              <a:t>　（国有株支配企業）」は１７．１％を超過する。</a:t>
            </a:r>
          </a:p>
        </p:txBody>
      </p:sp>
      <p:sp>
        <p:nvSpPr>
          <p:cNvPr id="3" name="テキスト ボックス 2">
            <a:extLst>
              <a:ext uri="{FF2B5EF4-FFF2-40B4-BE49-F238E27FC236}">
                <a16:creationId xmlns:a16="http://schemas.microsoft.com/office/drawing/2014/main" id="{07981F80-8277-4E4A-ACE7-53FEBA531445}"/>
              </a:ext>
            </a:extLst>
          </p:cNvPr>
          <p:cNvSpPr txBox="1"/>
          <p:nvPr/>
        </p:nvSpPr>
        <p:spPr>
          <a:xfrm>
            <a:off x="519544" y="1865084"/>
            <a:ext cx="6421951" cy="276999"/>
          </a:xfrm>
          <a:prstGeom prst="rect">
            <a:avLst/>
          </a:prstGeom>
          <a:noFill/>
        </p:spPr>
        <p:txBody>
          <a:bodyPr wrap="none">
            <a:spAutoFit/>
          </a:bodyPr>
          <a:lstStyle/>
          <a:p>
            <a:pPr>
              <a:defRPr/>
            </a:pPr>
            <a:r>
              <a:rPr lang="ja-JP" altLang="en-US" sz="1200" dirty="0">
                <a:latin typeface="+mj-ea"/>
                <a:ea typeface="+mj-ea"/>
              </a:rPr>
              <a:t>表</a:t>
            </a:r>
            <a:r>
              <a:rPr lang="en-US" altLang="ja-JP" sz="1200" dirty="0">
                <a:latin typeface="+mj-ea"/>
                <a:ea typeface="+mj-ea"/>
              </a:rPr>
              <a:t>2</a:t>
            </a:r>
            <a:r>
              <a:rPr lang="ja-JP" altLang="en-US" sz="1200" dirty="0">
                <a:latin typeface="+mj-ea"/>
                <a:ea typeface="+mj-ea"/>
              </a:rPr>
              <a:t>－２：鉱工業部門の利益の推移</a:t>
            </a:r>
            <a:r>
              <a:rPr lang="en-US" altLang="ja-JP" sz="1200" dirty="0">
                <a:latin typeface="+mj-ea"/>
                <a:ea typeface="+mj-ea"/>
              </a:rPr>
              <a:t>―</a:t>
            </a:r>
            <a:r>
              <a:rPr lang="ja-JP" altLang="en-US" sz="1200" dirty="0">
                <a:latin typeface="+mj-ea"/>
                <a:ea typeface="+mj-ea"/>
              </a:rPr>
              <a:t>組織形態別による区分と所有別による区分との違い</a:t>
            </a:r>
          </a:p>
        </p:txBody>
      </p:sp>
      <p:pic>
        <p:nvPicPr>
          <p:cNvPr id="4" name="図 3">
            <a:extLst>
              <a:ext uri="{FF2B5EF4-FFF2-40B4-BE49-F238E27FC236}">
                <a16:creationId xmlns:a16="http://schemas.microsoft.com/office/drawing/2014/main" id="{356547F2-572B-421C-AD3F-DB2FCD4EC162}"/>
              </a:ext>
            </a:extLst>
          </p:cNvPr>
          <p:cNvPicPr>
            <a:picLocks noChangeAspect="1"/>
          </p:cNvPicPr>
          <p:nvPr/>
        </p:nvPicPr>
        <p:blipFill>
          <a:blip r:embed="rId3"/>
          <a:stretch>
            <a:fillRect/>
          </a:stretch>
        </p:blipFill>
        <p:spPr>
          <a:xfrm>
            <a:off x="519544" y="2162282"/>
            <a:ext cx="11275893" cy="1663863"/>
          </a:xfrm>
          <a:prstGeom prst="rect">
            <a:avLst/>
          </a:prstGeom>
        </p:spPr>
      </p:pic>
    </p:spTree>
    <p:extLst>
      <p:ext uri="{BB962C8B-B14F-4D97-AF65-F5344CB8AC3E}">
        <p14:creationId xmlns:p14="http://schemas.microsoft.com/office/powerpoint/2010/main" val="1299014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タイトル 1">
            <a:extLst>
              <a:ext uri="{FF2B5EF4-FFF2-40B4-BE49-F238E27FC236}">
                <a16:creationId xmlns:a16="http://schemas.microsoft.com/office/drawing/2014/main" id="{40E3DA8C-7AEA-4FEF-8C5B-C058316395A3}"/>
              </a:ext>
            </a:extLst>
          </p:cNvPr>
          <p:cNvSpPr>
            <a:spLocks noGrp="1"/>
          </p:cNvSpPr>
          <p:nvPr>
            <p:ph type="title"/>
          </p:nvPr>
        </p:nvSpPr>
        <p:spPr>
          <a:xfrm>
            <a:off x="831272" y="67519"/>
            <a:ext cx="10695709" cy="742972"/>
          </a:xfrm>
          <a:ln w="28575">
            <a:solidFill>
              <a:schemeClr val="tx1"/>
            </a:solidFill>
            <a:miter lim="800000"/>
            <a:headEnd/>
            <a:tailEnd/>
          </a:ln>
        </p:spPr>
        <p:txBody>
          <a:bodyPr>
            <a:normAutofit fontScale="90000"/>
          </a:bodyPr>
          <a:lstStyle/>
          <a:p>
            <a:pPr algn="ctr"/>
            <a:r>
              <a:rPr lang="ja-JP" altLang="en-US" sz="2800" b="1" dirty="0"/>
              <a:t>２．国有企業の実情把握（誤認事例）　</a:t>
            </a:r>
            <a:r>
              <a:rPr lang="en-US" altLang="ja-JP" sz="2800" b="1" dirty="0"/>
              <a:t>―</a:t>
            </a:r>
            <a:r>
              <a:rPr lang="ja-JP" altLang="en-US" sz="2800" b="1" dirty="0"/>
              <a:t>その１</a:t>
            </a:r>
            <a:r>
              <a:rPr lang="en-US" altLang="ja-JP" sz="2800" b="1" dirty="0"/>
              <a:t>―</a:t>
            </a:r>
            <a:br>
              <a:rPr lang="en-US" altLang="ja-JP" sz="2800" b="1" dirty="0"/>
            </a:br>
            <a:r>
              <a:rPr lang="ja-JP" altLang="en-US" sz="2800" b="1" dirty="0"/>
              <a:t>　</a:t>
            </a:r>
            <a:r>
              <a:rPr lang="ja-JP" altLang="en-US" sz="2000" b="1" dirty="0"/>
              <a:t>（１）国有企業の分類に起因する規模・業績の把握の誤認（</a:t>
            </a:r>
            <a:r>
              <a:rPr lang="en-US" altLang="ja-JP" sz="2000" b="1" dirty="0"/>
              <a:t>No.3)</a:t>
            </a:r>
            <a:endParaRPr lang="ja-JP" altLang="en-US" sz="1800" b="1" dirty="0"/>
          </a:p>
        </p:txBody>
      </p:sp>
      <p:sp>
        <p:nvSpPr>
          <p:cNvPr id="13316" name="スライド番号プレースホルダ 6">
            <a:extLst>
              <a:ext uri="{FF2B5EF4-FFF2-40B4-BE49-F238E27FC236}">
                <a16:creationId xmlns:a16="http://schemas.microsoft.com/office/drawing/2014/main" id="{BCBDFCFA-CBED-4732-A71F-36DC3F4E8B21}"/>
              </a:ext>
            </a:extLst>
          </p:cNvPr>
          <p:cNvSpPr>
            <a:spLocks noGrp="1"/>
          </p:cNvSpPr>
          <p:nvPr>
            <p:ph type="sldNum" sz="quarter" idx="12"/>
          </p:nvPr>
        </p:nvSpPr>
        <p:spPr bwMode="auto">
          <a:xfrm>
            <a:off x="9348354" y="6397914"/>
            <a:ext cx="2743200" cy="365125"/>
          </a:xfrm>
          <a:noFill/>
          <a:ln w="9525">
            <a:no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09E2337-C62A-4149-81B2-255E7C8C75A5}" type="slidenum">
              <a:rPr lang="ja-JP" altLang="en-US" sz="1200">
                <a:ln>
                  <a:solidFill>
                    <a:srgbClr val="000000"/>
                  </a:solidFill>
                </a:ln>
              </a:rPr>
              <a:pPr>
                <a:spcBef>
                  <a:spcPct val="0"/>
                </a:spcBef>
                <a:buFontTx/>
                <a:buNone/>
              </a:pPr>
              <a:t>8</a:t>
            </a:fld>
            <a:endParaRPr lang="ja-JP" altLang="en-US" sz="1200" dirty="0">
              <a:ln>
                <a:solidFill>
                  <a:srgbClr val="000000"/>
                </a:solidFill>
              </a:ln>
            </a:endParaRPr>
          </a:p>
        </p:txBody>
      </p:sp>
      <p:sp>
        <p:nvSpPr>
          <p:cNvPr id="13318" name="テキスト ボックス 3">
            <a:extLst>
              <a:ext uri="{FF2B5EF4-FFF2-40B4-BE49-F238E27FC236}">
                <a16:creationId xmlns:a16="http://schemas.microsoft.com/office/drawing/2014/main" id="{36612E07-556D-4A19-98F5-0428D6EA13FD}"/>
              </a:ext>
            </a:extLst>
          </p:cNvPr>
          <p:cNvSpPr txBox="1">
            <a:spLocks noChangeArrowheads="1"/>
          </p:cNvSpPr>
          <p:nvPr/>
        </p:nvSpPr>
        <p:spPr bwMode="auto">
          <a:xfrm>
            <a:off x="831272" y="1227092"/>
            <a:ext cx="10695709"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先行研究の事例</a:t>
            </a:r>
          </a:p>
        </p:txBody>
      </p:sp>
      <p:sp>
        <p:nvSpPr>
          <p:cNvPr id="13319" name="テキスト ボックス 8">
            <a:extLst>
              <a:ext uri="{FF2B5EF4-FFF2-40B4-BE49-F238E27FC236}">
                <a16:creationId xmlns:a16="http://schemas.microsoft.com/office/drawing/2014/main" id="{D13590A1-1608-44EA-B996-284E7FA0C80E}"/>
              </a:ext>
            </a:extLst>
          </p:cNvPr>
          <p:cNvSpPr txBox="1">
            <a:spLocks noChangeArrowheads="1"/>
          </p:cNvSpPr>
          <p:nvPr/>
        </p:nvSpPr>
        <p:spPr bwMode="auto">
          <a:xfrm>
            <a:off x="831272" y="1812738"/>
            <a:ext cx="10695709" cy="1323439"/>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latin typeface="Arial" panose="020B0604020202020204" pitchFamily="34" charset="0"/>
              </a:rPr>
              <a:t>（１）　国有という範疇に</a:t>
            </a:r>
            <a:r>
              <a:rPr lang="ja-JP" altLang="en-US" sz="1600" b="1" dirty="0">
                <a:latin typeface="Arial" panose="020B0604020202020204" pitchFamily="34" charset="0"/>
              </a:rPr>
              <a:t>、「国有控股企業（国有株支配企業）を含めない」、または「含めているのか含めていないの</a:t>
            </a:r>
            <a:endParaRPr lang="en-US" altLang="ja-JP" sz="1600" b="1" dirty="0">
              <a:latin typeface="Arial" panose="020B0604020202020204" pitchFamily="34" charset="0"/>
            </a:endParaRPr>
          </a:p>
          <a:p>
            <a:pPr eaLnBrk="1" hangingPunct="1">
              <a:spcBef>
                <a:spcPct val="0"/>
              </a:spcBef>
              <a:buFontTx/>
              <a:buNone/>
            </a:pPr>
            <a:r>
              <a:rPr lang="ja-JP" altLang="en-US" sz="1600" b="1" dirty="0">
                <a:latin typeface="Arial" panose="020B0604020202020204" pitchFamily="34" charset="0"/>
              </a:rPr>
              <a:t>　　かが不明瞭」な事例　</a:t>
            </a:r>
            <a:r>
              <a:rPr lang="ja-JP" altLang="en-US" sz="1600" dirty="0">
                <a:latin typeface="Arial" panose="020B0604020202020204" pitchFamily="34" charset="0"/>
              </a:rPr>
              <a:t>⇒　企業の所有という視点からは、適切な分類ではない、または不明確な分類、と言わざるを</a:t>
            </a:r>
            <a:endParaRPr lang="en-US" altLang="ja-JP" sz="1600" dirty="0">
              <a:latin typeface="Arial" panose="020B0604020202020204" pitchFamily="34" charset="0"/>
            </a:endParaRPr>
          </a:p>
          <a:p>
            <a:pPr eaLnBrk="1" hangingPunct="1">
              <a:spcBef>
                <a:spcPct val="0"/>
              </a:spcBef>
              <a:buFontTx/>
              <a:buNone/>
            </a:pPr>
            <a:r>
              <a:rPr lang="ja-JP" altLang="en-US" sz="1600" dirty="0">
                <a:latin typeface="Arial" panose="020B0604020202020204" pitchFamily="34" charset="0"/>
              </a:rPr>
              <a:t>　　得ない。</a:t>
            </a:r>
          </a:p>
          <a:p>
            <a:pPr eaLnBrk="1" hangingPunct="1">
              <a:spcBef>
                <a:spcPct val="0"/>
              </a:spcBef>
              <a:buFontTx/>
              <a:buNone/>
            </a:pPr>
            <a:r>
              <a:rPr lang="ja-JP" altLang="en-US" sz="1600" dirty="0">
                <a:latin typeface="Arial" panose="020B0604020202020204" pitchFamily="34" charset="0"/>
              </a:rPr>
              <a:t>　　　このような事例は、「</a:t>
            </a:r>
            <a:r>
              <a:rPr lang="ja-JP" altLang="en-US" sz="1600" b="1" dirty="0">
                <a:latin typeface="Arial" panose="020B0604020202020204" pitchFamily="34" charset="0"/>
              </a:rPr>
              <a:t>市場経済の発展」＝「私有経済の伸長」＝「公有または国有経済の後退」、と説明し、このこと</a:t>
            </a:r>
            <a:endParaRPr lang="en-US" altLang="ja-JP" sz="1600" b="1" dirty="0">
              <a:latin typeface="Arial" panose="020B0604020202020204" pitchFamily="34" charset="0"/>
            </a:endParaRPr>
          </a:p>
          <a:p>
            <a:pPr eaLnBrk="1" hangingPunct="1">
              <a:spcBef>
                <a:spcPct val="0"/>
              </a:spcBef>
              <a:buFontTx/>
              <a:buNone/>
            </a:pPr>
            <a:r>
              <a:rPr lang="ja-JP" altLang="en-US" sz="1600" b="1" dirty="0">
                <a:latin typeface="Arial" panose="020B0604020202020204" pitchFamily="34" charset="0"/>
              </a:rPr>
              <a:t>　　が中国経済発展にポジティブに作用しているという評価を下す論調</a:t>
            </a:r>
            <a:r>
              <a:rPr lang="ja-JP" altLang="en-US" sz="1600" dirty="0">
                <a:latin typeface="Arial" panose="020B0604020202020204" pitchFamily="34" charset="0"/>
              </a:rPr>
              <a:t>において多く認められる。</a:t>
            </a:r>
          </a:p>
        </p:txBody>
      </p:sp>
      <p:sp>
        <p:nvSpPr>
          <p:cNvPr id="13320" name="テキスト ボックス 6">
            <a:extLst>
              <a:ext uri="{FF2B5EF4-FFF2-40B4-BE49-F238E27FC236}">
                <a16:creationId xmlns:a16="http://schemas.microsoft.com/office/drawing/2014/main" id="{CF3E40E0-487B-47FB-8FFE-405326B9A292}"/>
              </a:ext>
            </a:extLst>
          </p:cNvPr>
          <p:cNvSpPr txBox="1">
            <a:spLocks noChangeArrowheads="1"/>
          </p:cNvSpPr>
          <p:nvPr/>
        </p:nvSpPr>
        <p:spPr bwMode="auto">
          <a:xfrm>
            <a:off x="831273" y="3721823"/>
            <a:ext cx="10695708" cy="1323439"/>
          </a:xfrm>
          <a:prstGeom prst="rect">
            <a:avLst/>
          </a:prstGeom>
          <a:solidFill>
            <a:srgbClr val="FFCCCC"/>
          </a:solidFill>
          <a:ln w="9525">
            <a:solidFill>
              <a:srgbClr val="00000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latin typeface="Arial" panose="020B0604020202020204" pitchFamily="34" charset="0"/>
              </a:rPr>
              <a:t>（２）　国有という範疇に国有控股企業（国有株支配企業）を含める事例　⇒　「国有および国有控股企業（国有株支</a:t>
            </a:r>
            <a:endParaRPr lang="en-US" altLang="ja-JP" sz="1600" dirty="0">
              <a:latin typeface="Arial" panose="020B0604020202020204" pitchFamily="34" charset="0"/>
            </a:endParaRPr>
          </a:p>
          <a:p>
            <a:pPr eaLnBrk="1" hangingPunct="1">
              <a:spcBef>
                <a:spcPct val="0"/>
              </a:spcBef>
              <a:buFontTx/>
              <a:buNone/>
            </a:pPr>
            <a:r>
              <a:rPr lang="ja-JP" altLang="en-US" sz="1600" dirty="0">
                <a:latin typeface="Arial" panose="020B0604020202020204" pitchFamily="34" charset="0"/>
              </a:rPr>
              <a:t>　　配企業）」の内容、質に関してはポジティブとネガティブの両方の傾向を認める論調が見られる。</a:t>
            </a:r>
            <a:endParaRPr lang="en-US" altLang="ja-JP" sz="1600" dirty="0">
              <a:latin typeface="Arial" panose="020B0604020202020204" pitchFamily="34" charset="0"/>
            </a:endParaRPr>
          </a:p>
          <a:p>
            <a:pPr eaLnBrk="1" hangingPunct="1">
              <a:spcBef>
                <a:spcPct val="0"/>
              </a:spcBef>
              <a:buFontTx/>
              <a:buNone/>
            </a:pPr>
            <a:r>
              <a:rPr lang="ja-JP" altLang="en-US" sz="1600" b="1" dirty="0">
                <a:latin typeface="Arial" panose="020B0604020202020204" pitchFamily="34" charset="0"/>
              </a:rPr>
              <a:t>　　・資本効率を指標にして評価するとネガティブの傾向になり、</a:t>
            </a:r>
            <a:endParaRPr lang="en-US" altLang="ja-JP" sz="1600" b="1" dirty="0">
              <a:latin typeface="Arial" panose="020B0604020202020204" pitchFamily="34" charset="0"/>
            </a:endParaRPr>
          </a:p>
          <a:p>
            <a:pPr eaLnBrk="1" hangingPunct="1">
              <a:spcBef>
                <a:spcPct val="0"/>
              </a:spcBef>
              <a:buFontTx/>
              <a:buNone/>
            </a:pPr>
            <a:r>
              <a:rPr lang="ja-JP" altLang="en-US" sz="1600" b="1" dirty="0">
                <a:latin typeface="Arial" panose="020B0604020202020204" pitchFamily="34" charset="0"/>
              </a:rPr>
              <a:t>　　・売上に占める利潤の割合を指標にして評価するとポジティブの傾向になり、</a:t>
            </a:r>
            <a:endParaRPr lang="en-US" altLang="ja-JP" sz="1600" b="1" dirty="0">
              <a:latin typeface="Arial" panose="020B0604020202020204" pitchFamily="34" charset="0"/>
            </a:endParaRPr>
          </a:p>
          <a:p>
            <a:pPr eaLnBrk="1" hangingPunct="1">
              <a:spcBef>
                <a:spcPct val="0"/>
              </a:spcBef>
              <a:buFontTx/>
              <a:buNone/>
            </a:pPr>
            <a:r>
              <a:rPr lang="ja-JP" altLang="en-US" sz="1600" dirty="0">
                <a:latin typeface="Arial" panose="020B0604020202020204" pitchFamily="34" charset="0"/>
              </a:rPr>
              <a:t>　　相反する評価結果に行きついている。</a:t>
            </a:r>
          </a:p>
        </p:txBody>
      </p:sp>
      <p:sp>
        <p:nvSpPr>
          <p:cNvPr id="2" name="テキスト ボックス 1">
            <a:extLst>
              <a:ext uri="{FF2B5EF4-FFF2-40B4-BE49-F238E27FC236}">
                <a16:creationId xmlns:a16="http://schemas.microsoft.com/office/drawing/2014/main" id="{0729DEC0-B365-440A-A951-CBB4BC3F8D90}"/>
              </a:ext>
            </a:extLst>
          </p:cNvPr>
          <p:cNvSpPr txBox="1"/>
          <p:nvPr/>
        </p:nvSpPr>
        <p:spPr>
          <a:xfrm>
            <a:off x="831272" y="3266976"/>
            <a:ext cx="6811480" cy="338554"/>
          </a:xfrm>
          <a:prstGeom prst="rect">
            <a:avLst/>
          </a:prstGeom>
          <a:noFill/>
        </p:spPr>
        <p:txBody>
          <a:bodyPr wrap="none" rtlCol="0">
            <a:spAutoFit/>
          </a:bodyPr>
          <a:lstStyle/>
          <a:p>
            <a:r>
              <a:rPr kumimoji="1" lang="ja-JP" altLang="en-US" sz="1600" dirty="0">
                <a:latin typeface="ＭＳ Ｐゴシック" panose="020B0600070205080204" pitchFamily="50" charset="-128"/>
                <a:ea typeface="ＭＳ Ｐゴシック" panose="020B0600070205080204" pitchFamily="50" charset="-128"/>
              </a:rPr>
              <a:t>＜次の「３　国有企業の実情把握の誤認事例</a:t>
            </a:r>
            <a:r>
              <a:rPr kumimoji="1" lang="en-US" altLang="ja-JP" sz="1600" dirty="0">
                <a:latin typeface="ＭＳ Ｐゴシック" panose="020B0600070205080204" pitchFamily="50" charset="-128"/>
                <a:ea typeface="ＭＳ Ｐゴシック" panose="020B0600070205080204" pitchFamily="50" charset="-128"/>
              </a:rPr>
              <a:t>―</a:t>
            </a:r>
            <a:r>
              <a:rPr kumimoji="1" lang="ja-JP" altLang="en-US" sz="1600" dirty="0">
                <a:latin typeface="ＭＳ Ｐゴシック" panose="020B0600070205080204" pitchFamily="50" charset="-128"/>
                <a:ea typeface="ＭＳ Ｐゴシック" panose="020B0600070205080204" pitchFamily="50" charset="-128"/>
              </a:rPr>
              <a:t>その２</a:t>
            </a:r>
            <a:r>
              <a:rPr kumimoji="1" lang="en-US" altLang="ja-JP" sz="1600" dirty="0">
                <a:latin typeface="ＭＳ Ｐゴシック" panose="020B0600070205080204" pitchFamily="50" charset="-128"/>
                <a:ea typeface="ＭＳ Ｐゴシック" panose="020B0600070205080204" pitchFamily="50" charset="-128"/>
              </a:rPr>
              <a:t>―</a:t>
            </a:r>
            <a:r>
              <a:rPr kumimoji="1" lang="ja-JP" altLang="en-US" sz="1600" dirty="0">
                <a:latin typeface="ＭＳ Ｐゴシック" panose="020B0600070205080204" pitchFamily="50" charset="-128"/>
                <a:ea typeface="ＭＳ Ｐゴシック" panose="020B0600070205080204" pitchFamily="50" charset="-128"/>
              </a:rPr>
              <a:t>　で取り上げるが、＞</a:t>
            </a:r>
          </a:p>
        </p:txBody>
      </p:sp>
    </p:spTree>
    <p:extLst>
      <p:ext uri="{BB962C8B-B14F-4D97-AF65-F5344CB8AC3E}">
        <p14:creationId xmlns:p14="http://schemas.microsoft.com/office/powerpoint/2010/main" val="430451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タイトル 1">
            <a:extLst>
              <a:ext uri="{FF2B5EF4-FFF2-40B4-BE49-F238E27FC236}">
                <a16:creationId xmlns:a16="http://schemas.microsoft.com/office/drawing/2014/main" id="{F04B6C07-0B8D-417C-BF58-46BC4E2564AF}"/>
              </a:ext>
            </a:extLst>
          </p:cNvPr>
          <p:cNvSpPr>
            <a:spLocks noGrp="1"/>
          </p:cNvSpPr>
          <p:nvPr>
            <p:ph type="title"/>
          </p:nvPr>
        </p:nvSpPr>
        <p:spPr>
          <a:xfrm>
            <a:off x="124691" y="29497"/>
            <a:ext cx="11914907" cy="888395"/>
          </a:xfrm>
          <a:ln w="28575">
            <a:solidFill>
              <a:schemeClr val="tx1"/>
            </a:solidFill>
            <a:miter lim="800000"/>
            <a:headEnd/>
            <a:tailEnd/>
          </a:ln>
        </p:spPr>
        <p:txBody>
          <a:bodyPr>
            <a:normAutofit fontScale="90000"/>
          </a:bodyPr>
          <a:lstStyle/>
          <a:p>
            <a:pPr algn="ctr"/>
            <a:r>
              <a:rPr lang="ja-JP" altLang="en-US" sz="2400" b="1" dirty="0"/>
              <a:t>２．国有企業の実情把握（誤認事例）　</a:t>
            </a:r>
            <a:r>
              <a:rPr lang="en-US" altLang="ja-JP" sz="2400" b="1" dirty="0"/>
              <a:t>―</a:t>
            </a:r>
            <a:r>
              <a:rPr lang="ja-JP" altLang="en-US" sz="2400" b="1" dirty="0"/>
              <a:t>その１</a:t>
            </a:r>
            <a:r>
              <a:rPr lang="en-US" altLang="ja-JP" sz="2400" b="1" dirty="0"/>
              <a:t>―</a:t>
            </a:r>
            <a:br>
              <a:rPr lang="en-US" altLang="ja-JP" sz="2400" b="1" dirty="0"/>
            </a:br>
            <a:r>
              <a:rPr lang="ja-JP" altLang="en-US" sz="1800" b="1" dirty="0"/>
              <a:t>（２）</a:t>
            </a:r>
            <a:r>
              <a:rPr lang="ja-JP" altLang="en-US" sz="1800" b="1" dirty="0">
                <a:solidFill>
                  <a:prstClr val="black"/>
                </a:solidFill>
                <a:latin typeface="ＭＳ Ｐゴシック" panose="020B0600070205080204" pitchFamily="50" charset="-128"/>
              </a:rPr>
              <a:t>「登記形態（組織形態）」に拠る企業分類にもとづく把握の事例・・・中兼和津次の事例</a:t>
            </a:r>
            <a:br>
              <a:rPr lang="en-US" altLang="ja-JP" sz="1800" b="1" dirty="0">
                <a:solidFill>
                  <a:prstClr val="black"/>
                </a:solidFill>
                <a:latin typeface="ＭＳ Ｐゴシック" panose="020B0600070205080204" pitchFamily="50" charset="-128"/>
              </a:rPr>
            </a:br>
            <a:r>
              <a:rPr lang="ja-JP" altLang="en-US" sz="1800" b="1" dirty="0">
                <a:solidFill>
                  <a:prstClr val="black"/>
                </a:solidFill>
                <a:latin typeface="ＭＳ Ｐゴシック" panose="020B0600070205080204" pitchFamily="50" charset="-128"/>
              </a:rPr>
              <a:t>　　　　　　　　　　　　　　　　</a:t>
            </a:r>
            <a:r>
              <a:rPr lang="ja-JP" altLang="en-US" sz="1400" b="1" dirty="0">
                <a:solidFill>
                  <a:prstClr val="black"/>
                </a:solidFill>
                <a:latin typeface="ＭＳ Ｐゴシック" panose="020B0600070205080204" pitchFamily="50" charset="-128"/>
              </a:rPr>
              <a:t>・・・</a:t>
            </a:r>
            <a:r>
              <a:rPr lang="ja-JP" altLang="en-US" sz="1400" dirty="0">
                <a:solidFill>
                  <a:prstClr val="black"/>
                </a:solidFill>
                <a:latin typeface="ＭＳ Ｐゴシック" panose="020B0600070205080204" pitchFamily="50" charset="-128"/>
              </a:rPr>
              <a:t>中兼</a:t>
            </a:r>
            <a:r>
              <a:rPr lang="en-US" altLang="ja-JP" sz="1400" dirty="0">
                <a:solidFill>
                  <a:prstClr val="black"/>
                </a:solidFill>
                <a:latin typeface="ＭＳ Ｐゴシック" panose="020B0600070205080204" pitchFamily="50" charset="-128"/>
              </a:rPr>
              <a:t>『</a:t>
            </a:r>
            <a:r>
              <a:rPr lang="ja-JP" altLang="en-US" sz="1400" dirty="0">
                <a:solidFill>
                  <a:prstClr val="black"/>
                </a:solidFill>
                <a:latin typeface="ＭＳ Ｐゴシック" panose="020B0600070205080204" pitchFamily="50" charset="-128"/>
              </a:rPr>
              <a:t>経済発展と体制移行</a:t>
            </a:r>
            <a:r>
              <a:rPr lang="en-US" altLang="ja-JP" sz="1400" dirty="0">
                <a:solidFill>
                  <a:prstClr val="black"/>
                </a:solidFill>
                <a:latin typeface="ＭＳ Ｐゴシック" panose="020B0600070205080204" pitchFamily="50" charset="-128"/>
              </a:rPr>
              <a:t>』</a:t>
            </a:r>
            <a:r>
              <a:rPr lang="ja-JP" altLang="en-US" sz="1400" dirty="0">
                <a:solidFill>
                  <a:prstClr val="black"/>
                </a:solidFill>
                <a:latin typeface="ＭＳ Ｐゴシック" panose="020B0600070205080204" pitchFamily="50" charset="-128"/>
              </a:rPr>
              <a:t>名古屋大学出版会、</a:t>
            </a:r>
            <a:r>
              <a:rPr lang="en-US" altLang="ja-JP" sz="1400" dirty="0">
                <a:solidFill>
                  <a:prstClr val="black"/>
                </a:solidFill>
                <a:latin typeface="ＭＳ Ｐゴシック" panose="020B0600070205080204" pitchFamily="50" charset="-128"/>
              </a:rPr>
              <a:t>2002</a:t>
            </a:r>
            <a:r>
              <a:rPr lang="ja-JP" altLang="en-US" sz="1400" dirty="0">
                <a:solidFill>
                  <a:prstClr val="black"/>
                </a:solidFill>
                <a:latin typeface="ＭＳ Ｐゴシック" panose="020B0600070205080204" pitchFamily="50" charset="-128"/>
              </a:rPr>
              <a:t>年、</a:t>
            </a:r>
            <a:r>
              <a:rPr lang="en-US" altLang="ja-JP" sz="1400" dirty="0">
                <a:solidFill>
                  <a:prstClr val="black"/>
                </a:solidFill>
                <a:latin typeface="ＭＳ Ｐゴシック" panose="020B0600070205080204" pitchFamily="50" charset="-128"/>
              </a:rPr>
              <a:t>(157</a:t>
            </a:r>
            <a:r>
              <a:rPr lang="ja-JP" altLang="en-US" sz="1400" dirty="0">
                <a:solidFill>
                  <a:prstClr val="black"/>
                </a:solidFill>
                <a:latin typeface="ＭＳ Ｐゴシック" panose="020B0600070205080204" pitchFamily="50" charset="-128"/>
              </a:rPr>
              <a:t>頁）</a:t>
            </a:r>
            <a:endParaRPr lang="ja-JP" altLang="en-US" sz="1800" b="1" dirty="0"/>
          </a:p>
        </p:txBody>
      </p:sp>
      <p:sp>
        <p:nvSpPr>
          <p:cNvPr id="10245" name="テキスト ボックス 8">
            <a:extLst>
              <a:ext uri="{FF2B5EF4-FFF2-40B4-BE49-F238E27FC236}">
                <a16:creationId xmlns:a16="http://schemas.microsoft.com/office/drawing/2014/main" id="{E2E97DB3-D196-4D7A-ADD3-9C12C2313B10}"/>
              </a:ext>
            </a:extLst>
          </p:cNvPr>
          <p:cNvSpPr txBox="1">
            <a:spLocks noChangeArrowheads="1"/>
          </p:cNvSpPr>
          <p:nvPr/>
        </p:nvSpPr>
        <p:spPr bwMode="auto">
          <a:xfrm>
            <a:off x="4699820" y="1164543"/>
            <a:ext cx="612549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・中兼は「国有企業の外部にある私有企業の成長によって、国民経済全体に占める国有部門の比重を下げたことに中国の民営化の特色がある」と述べ、表２－３を示している。</a:t>
            </a:r>
            <a:endParaRPr kumimoji="1"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・表２</a:t>
            </a:r>
            <a:r>
              <a:rPr kumimoji="1"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a:t>
            </a:r>
            <a:r>
              <a:rPr kumimoji="1" lang="ja-JP" altLang="en-US"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３の中兼の工業総生産額の国有、集団、個体とその他の合計は、それぞれ表２－４の左欄の国有、集体、それ以外の合計に合致する。</a:t>
            </a:r>
            <a:endParaRPr kumimoji="1"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・表２－３と表２－４の左欄および右欄との比較から判る通り、</a:t>
            </a:r>
            <a:endParaRPr kumimoji="1"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中兼の私有企業とは、表２－３の「個体とその他の合計」すなわち表２－４左欄の国有と集体とを除くその他の合計であり、それには、表２－４の右欄の国有控股企業が含まれる。</a:t>
            </a:r>
            <a:endParaRPr kumimoji="1"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10246" name="テキスト ボックス 8">
            <a:extLst>
              <a:ext uri="{FF2B5EF4-FFF2-40B4-BE49-F238E27FC236}">
                <a16:creationId xmlns:a16="http://schemas.microsoft.com/office/drawing/2014/main" id="{78BCBA2D-8439-43A7-B340-821183BB6E7C}"/>
              </a:ext>
            </a:extLst>
          </p:cNvPr>
          <p:cNvSpPr txBox="1">
            <a:spLocks noChangeArrowheads="1"/>
          </p:cNvSpPr>
          <p:nvPr/>
        </p:nvSpPr>
        <p:spPr bwMode="auto">
          <a:xfrm>
            <a:off x="5614218" y="3787546"/>
            <a:ext cx="505378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したがって、</a:t>
            </a:r>
            <a:r>
              <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所有別区分の視点からみれば、中兼の区分は適切ではない。</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・なお、中兼は表２－３を示すに至る部分で「国有企業の株式化の進展は、当然のこととしてこれまでの所有観を変えることになる。すなわち、</a:t>
            </a:r>
            <a:r>
              <a:rPr kumimoji="1"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100%</a:t>
            </a:r>
            <a:r>
              <a:rPr kumimoji="1" lang="ja-JP" altLang="en-US"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の国家保有から国家が支配株を握れば（控股）国有と見なされることになった」と述べているが、表２－３の中に国有控股企業の総生産額データを示していない。</a:t>
            </a:r>
          </a:p>
        </p:txBody>
      </p:sp>
      <p:sp>
        <p:nvSpPr>
          <p:cNvPr id="10" name="スライド番号プレースホルダ 9">
            <a:extLst>
              <a:ext uri="{FF2B5EF4-FFF2-40B4-BE49-F238E27FC236}">
                <a16:creationId xmlns:a16="http://schemas.microsoft.com/office/drawing/2014/main" id="{22BF29F2-BB28-4EA0-BD11-15DD588257AB}"/>
              </a:ext>
            </a:extLst>
          </p:cNvPr>
          <p:cNvSpPr>
            <a:spLocks noGrp="1"/>
          </p:cNvSpPr>
          <p:nvPr>
            <p:ph type="sldNum" sz="quarter" idx="12"/>
          </p:nvPr>
        </p:nvSpPr>
        <p:spPr>
          <a:xfrm>
            <a:off x="9296399" y="6377131"/>
            <a:ext cx="2743200" cy="365125"/>
          </a:xfrm>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6C8093B-8122-4A61-B49F-EB7B8B511BB6}" type="slidenum">
              <a:rPr kumimoji="1" lang="ja-JP" altLang="en-US" sz="1200" b="0" i="0" u="none" strike="noStrike" kern="1200" cap="none" spc="0" normalizeH="0" baseline="0" noProof="0">
                <a:ln>
                  <a:solidFill>
                    <a:srgbClr val="000000"/>
                  </a:solidFill>
                </a:ln>
                <a:effectLst/>
                <a:uLnTx/>
                <a:uFillTx/>
                <a:latin typeface="Calibri" panose="020F0502020204030204" pitchFamily="34" charset="0"/>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ja-JP" altLang="en-US" sz="1200" b="0" i="0" u="none" strike="noStrike" kern="1200" cap="none" spc="0" normalizeH="0" baseline="0" noProof="0" dirty="0">
              <a:ln>
                <a:solidFill>
                  <a:srgbClr val="000000"/>
                </a:solidFill>
              </a:ln>
              <a:effectLst/>
              <a:uLnTx/>
              <a:uFillTx/>
              <a:latin typeface="Calibri" panose="020F0502020204030204" pitchFamily="34" charset="0"/>
              <a:ea typeface="ＭＳ Ｐゴシック" panose="020B0600070205080204" pitchFamily="50" charset="-128"/>
              <a:cs typeface="+mn-cs"/>
            </a:endParaRPr>
          </a:p>
        </p:txBody>
      </p:sp>
      <p:sp>
        <p:nvSpPr>
          <p:cNvPr id="6" name="テキスト ボックス 5">
            <a:extLst>
              <a:ext uri="{FF2B5EF4-FFF2-40B4-BE49-F238E27FC236}">
                <a16:creationId xmlns:a16="http://schemas.microsoft.com/office/drawing/2014/main" id="{AFB1DF78-BCB9-40A8-951D-897A31884CEE}"/>
              </a:ext>
            </a:extLst>
          </p:cNvPr>
          <p:cNvSpPr txBox="1"/>
          <p:nvPr/>
        </p:nvSpPr>
        <p:spPr>
          <a:xfrm>
            <a:off x="403102" y="917892"/>
            <a:ext cx="1415772" cy="276999"/>
          </a:xfrm>
          <a:prstGeom prst="rect">
            <a:avLst/>
          </a:prstGeom>
          <a:noFill/>
        </p:spPr>
        <p:txBody>
          <a:bodyPr wrap="none" rtlCol="0">
            <a:spAutoFit/>
          </a:bodyPr>
          <a:lstStyle/>
          <a:p>
            <a:r>
              <a:rPr kumimoji="1" lang="ja-JP" altLang="en-US" sz="1200" dirty="0">
                <a:latin typeface="ＭＳ Ｐゴシック" panose="020B0600070205080204" pitchFamily="50" charset="-128"/>
                <a:ea typeface="ＭＳ Ｐゴシック" panose="020B0600070205080204" pitchFamily="50" charset="-128"/>
              </a:rPr>
              <a:t>表</a:t>
            </a:r>
            <a:r>
              <a:rPr kumimoji="1" lang="en-US" altLang="ja-JP" sz="1200" dirty="0">
                <a:latin typeface="ＭＳ Ｐゴシック" panose="020B0600070205080204" pitchFamily="50" charset="-128"/>
                <a:ea typeface="ＭＳ Ｐゴシック" panose="020B0600070205080204" pitchFamily="50" charset="-128"/>
              </a:rPr>
              <a:t>2</a:t>
            </a:r>
            <a:r>
              <a:rPr kumimoji="1" lang="ja-JP" altLang="en-US" sz="1200" dirty="0">
                <a:latin typeface="ＭＳ Ｐゴシック" panose="020B0600070205080204" pitchFamily="50" charset="-128"/>
                <a:ea typeface="ＭＳ Ｐゴシック" panose="020B0600070205080204" pitchFamily="50" charset="-128"/>
              </a:rPr>
              <a:t>－</a:t>
            </a:r>
            <a:r>
              <a:rPr kumimoji="1" lang="en-US" altLang="ja-JP" sz="1200" dirty="0">
                <a:latin typeface="ＭＳ Ｐゴシック" panose="020B0600070205080204" pitchFamily="50" charset="-128"/>
                <a:ea typeface="ＭＳ Ｐゴシック" panose="020B0600070205080204" pitchFamily="50" charset="-128"/>
              </a:rPr>
              <a:t>3</a:t>
            </a:r>
            <a:r>
              <a:rPr lang="ja-JP" altLang="en-US" sz="1200" dirty="0">
                <a:latin typeface="ＭＳ Ｐゴシック" panose="020B0600070205080204" pitchFamily="50" charset="-128"/>
                <a:ea typeface="ＭＳ Ｐゴシック" panose="020B0600070205080204" pitchFamily="50" charset="-128"/>
              </a:rPr>
              <a:t>中兼の事例</a:t>
            </a:r>
            <a:endParaRPr kumimoji="1" lang="ja-JP" altLang="en-US" sz="1200" dirty="0">
              <a:latin typeface="ＭＳ Ｐゴシック" panose="020B0600070205080204" pitchFamily="50" charset="-128"/>
              <a:ea typeface="ＭＳ Ｐゴシック" panose="020B0600070205080204" pitchFamily="50" charset="-128"/>
            </a:endParaRPr>
          </a:p>
        </p:txBody>
      </p:sp>
      <p:sp>
        <p:nvSpPr>
          <p:cNvPr id="14" name="テキスト ボックス 13">
            <a:extLst>
              <a:ext uri="{FF2B5EF4-FFF2-40B4-BE49-F238E27FC236}">
                <a16:creationId xmlns:a16="http://schemas.microsoft.com/office/drawing/2014/main" id="{DB01A449-6930-4E0C-A763-94F591E23D8F}"/>
              </a:ext>
            </a:extLst>
          </p:cNvPr>
          <p:cNvSpPr txBox="1"/>
          <p:nvPr/>
        </p:nvSpPr>
        <p:spPr>
          <a:xfrm>
            <a:off x="403102" y="3567860"/>
            <a:ext cx="3809056" cy="276999"/>
          </a:xfrm>
          <a:prstGeom prst="rect">
            <a:avLst/>
          </a:prstGeom>
          <a:noFill/>
        </p:spPr>
        <p:txBody>
          <a:bodyPr wrap="none" rtlCol="0">
            <a:spAutoFit/>
          </a:bodyPr>
          <a:lstStyle/>
          <a:p>
            <a:r>
              <a:rPr kumimoji="1" lang="ja-JP" altLang="en-US" sz="1200" dirty="0">
                <a:latin typeface="ＭＳ Ｐゴシック" panose="020B0600070205080204" pitchFamily="50" charset="-128"/>
                <a:ea typeface="ＭＳ Ｐゴシック" panose="020B0600070205080204" pitchFamily="50" charset="-128"/>
              </a:rPr>
              <a:t>表</a:t>
            </a:r>
            <a:r>
              <a:rPr kumimoji="1" lang="en-US" altLang="ja-JP" sz="1200">
                <a:latin typeface="ＭＳ Ｐゴシック" panose="020B0600070205080204" pitchFamily="50" charset="-128"/>
                <a:ea typeface="ＭＳ Ｐゴシック" panose="020B0600070205080204" pitchFamily="50" charset="-128"/>
              </a:rPr>
              <a:t>2</a:t>
            </a:r>
            <a:r>
              <a:rPr kumimoji="1" lang="ja-JP" altLang="en-US" sz="1200" dirty="0">
                <a:latin typeface="ＭＳ Ｐゴシック" panose="020B0600070205080204" pitchFamily="50" charset="-128"/>
                <a:ea typeface="ＭＳ Ｐゴシック" panose="020B0600070205080204" pitchFamily="50" charset="-128"/>
              </a:rPr>
              <a:t>－</a:t>
            </a:r>
            <a:r>
              <a:rPr lang="en-US" altLang="ja-JP" sz="1200" dirty="0">
                <a:latin typeface="ＭＳ Ｐゴシック" panose="020B0600070205080204" pitchFamily="50" charset="-128"/>
                <a:ea typeface="ＭＳ Ｐゴシック" panose="020B0600070205080204" pitchFamily="50" charset="-128"/>
              </a:rPr>
              <a:t>4</a:t>
            </a:r>
            <a:r>
              <a:rPr lang="ja-JP" altLang="en-US" sz="1200" dirty="0">
                <a:latin typeface="ＭＳ Ｐゴシック" panose="020B0600070205080204" pitchFamily="50" charset="-128"/>
                <a:ea typeface="ＭＳ Ｐゴシック" panose="020B0600070205080204" pitchFamily="50" charset="-128"/>
              </a:rPr>
              <a:t>中兼の事例に対応する</a:t>
            </a:r>
            <a:r>
              <a:rPr lang="en-US" altLang="ja-JP" sz="1200" dirty="0">
                <a:latin typeface="ＭＳ Ｐゴシック" panose="020B0600070205080204" pitchFamily="50" charset="-128"/>
                <a:ea typeface="ＭＳ Ｐゴシック" panose="020B0600070205080204" pitchFamily="50" charset="-128"/>
              </a:rPr>
              <a:t>『</a:t>
            </a:r>
            <a:r>
              <a:rPr lang="ja-JP" altLang="en-US" sz="1200" dirty="0">
                <a:latin typeface="ＭＳ Ｐゴシック" panose="020B0600070205080204" pitchFamily="50" charset="-128"/>
                <a:ea typeface="ＭＳ Ｐゴシック" panose="020B0600070205080204" pitchFamily="50" charset="-128"/>
              </a:rPr>
              <a:t>中国統計年鑑</a:t>
            </a:r>
            <a:r>
              <a:rPr lang="en-US" altLang="ja-JP" sz="1200" dirty="0">
                <a:latin typeface="ＭＳ Ｐゴシック" panose="020B0600070205080204" pitchFamily="50" charset="-128"/>
                <a:ea typeface="ＭＳ Ｐゴシック" panose="020B0600070205080204" pitchFamily="50" charset="-128"/>
              </a:rPr>
              <a:t>』</a:t>
            </a:r>
            <a:r>
              <a:rPr lang="ja-JP" altLang="en-US" sz="1200" dirty="0">
                <a:latin typeface="ＭＳ Ｐゴシック" panose="020B0600070205080204" pitchFamily="50" charset="-128"/>
                <a:ea typeface="ＭＳ Ｐゴシック" panose="020B0600070205080204" pitchFamily="50" charset="-128"/>
              </a:rPr>
              <a:t>のデータ</a:t>
            </a:r>
            <a:endParaRPr kumimoji="1" lang="ja-JP" altLang="en-US" sz="1200" dirty="0">
              <a:latin typeface="ＭＳ Ｐゴシック" panose="020B0600070205080204" pitchFamily="50" charset="-128"/>
              <a:ea typeface="ＭＳ Ｐゴシック" panose="020B0600070205080204" pitchFamily="50" charset="-128"/>
            </a:endParaRPr>
          </a:p>
        </p:txBody>
      </p:sp>
      <p:pic>
        <p:nvPicPr>
          <p:cNvPr id="7" name="図 6">
            <a:extLst>
              <a:ext uri="{FF2B5EF4-FFF2-40B4-BE49-F238E27FC236}">
                <a16:creationId xmlns:a16="http://schemas.microsoft.com/office/drawing/2014/main" id="{882564D5-A46F-49F1-A4E7-09A9BAE21437}"/>
              </a:ext>
            </a:extLst>
          </p:cNvPr>
          <p:cNvPicPr>
            <a:picLocks noChangeAspect="1"/>
          </p:cNvPicPr>
          <p:nvPr/>
        </p:nvPicPr>
        <p:blipFill>
          <a:blip r:embed="rId3"/>
          <a:stretch>
            <a:fillRect/>
          </a:stretch>
        </p:blipFill>
        <p:spPr>
          <a:xfrm>
            <a:off x="226122" y="1125215"/>
            <a:ext cx="4227892" cy="2463560"/>
          </a:xfrm>
          <a:prstGeom prst="rect">
            <a:avLst/>
          </a:prstGeom>
        </p:spPr>
      </p:pic>
      <p:pic>
        <p:nvPicPr>
          <p:cNvPr id="9" name="図 8">
            <a:extLst>
              <a:ext uri="{FF2B5EF4-FFF2-40B4-BE49-F238E27FC236}">
                <a16:creationId xmlns:a16="http://schemas.microsoft.com/office/drawing/2014/main" id="{5C2DC352-D185-4174-9C8B-84961881E93B}"/>
              </a:ext>
            </a:extLst>
          </p:cNvPr>
          <p:cNvPicPr>
            <a:picLocks noChangeAspect="1"/>
          </p:cNvPicPr>
          <p:nvPr/>
        </p:nvPicPr>
        <p:blipFill>
          <a:blip r:embed="rId4"/>
          <a:stretch>
            <a:fillRect/>
          </a:stretch>
        </p:blipFill>
        <p:spPr>
          <a:xfrm>
            <a:off x="226121" y="3804954"/>
            <a:ext cx="5161955" cy="3023550"/>
          </a:xfrm>
          <a:prstGeom prst="rect">
            <a:avLst/>
          </a:prstGeom>
        </p:spPr>
      </p:pic>
    </p:spTree>
    <p:extLst>
      <p:ext uri="{BB962C8B-B14F-4D97-AF65-F5344CB8AC3E}">
        <p14:creationId xmlns:p14="http://schemas.microsoft.com/office/powerpoint/2010/main" val="2496342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コンテンツ プレースホルダ 2">
            <a:extLst>
              <a:ext uri="{FF2B5EF4-FFF2-40B4-BE49-F238E27FC236}">
                <a16:creationId xmlns:a16="http://schemas.microsoft.com/office/drawing/2014/main" id="{141F6167-C498-49C0-B833-51465A284A4C}"/>
              </a:ext>
            </a:extLst>
          </p:cNvPr>
          <p:cNvSpPr>
            <a:spLocks noGrp="1"/>
          </p:cNvSpPr>
          <p:nvPr>
            <p:ph idx="1"/>
          </p:nvPr>
        </p:nvSpPr>
        <p:spPr>
          <a:xfrm>
            <a:off x="322859" y="892633"/>
            <a:ext cx="11466018" cy="360363"/>
          </a:xfrm>
          <a:ln>
            <a:solidFill>
              <a:schemeClr val="tx1"/>
            </a:solidFill>
            <a:miter lim="800000"/>
            <a:headEnd/>
            <a:tailEnd/>
          </a:ln>
        </p:spPr>
        <p:txBody>
          <a:bodyPr/>
          <a:lstStyle/>
          <a:p>
            <a:pPr eaLnBrk="1" hangingPunct="1">
              <a:buFont typeface="Arial" panose="020B0604020202020204" pitchFamily="34" charset="0"/>
              <a:buNone/>
            </a:pPr>
            <a:r>
              <a:rPr lang="ja-JP" altLang="en-US" sz="1800" b="1" dirty="0"/>
              <a:t>企業の売上高利益率、ＲＯＡ（総資産利益率）</a:t>
            </a:r>
            <a:r>
              <a:rPr lang="ja-JP" altLang="en-US" sz="1800" dirty="0"/>
              <a:t>　</a:t>
            </a:r>
          </a:p>
        </p:txBody>
      </p:sp>
      <p:sp>
        <p:nvSpPr>
          <p:cNvPr id="17411" name="テキスト ボックス 6">
            <a:extLst>
              <a:ext uri="{FF2B5EF4-FFF2-40B4-BE49-F238E27FC236}">
                <a16:creationId xmlns:a16="http://schemas.microsoft.com/office/drawing/2014/main" id="{93B5E24A-92B0-4EEE-B161-43BF0F3907C2}"/>
              </a:ext>
            </a:extLst>
          </p:cNvPr>
          <p:cNvSpPr txBox="1">
            <a:spLocks noChangeArrowheads="1"/>
          </p:cNvSpPr>
          <p:nvPr/>
        </p:nvSpPr>
        <p:spPr bwMode="auto">
          <a:xfrm>
            <a:off x="322859" y="1240457"/>
            <a:ext cx="24320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latin typeface="Arial" panose="020B0604020202020204" pitchFamily="34" charset="0"/>
              </a:rPr>
              <a:t>図</a:t>
            </a:r>
            <a:r>
              <a:rPr lang="en-US" altLang="ja-JP" sz="1200" dirty="0">
                <a:latin typeface="Arial" panose="020B0604020202020204" pitchFamily="34" charset="0"/>
              </a:rPr>
              <a:t>3</a:t>
            </a:r>
            <a:r>
              <a:rPr lang="ja-JP" altLang="en-US" sz="1200" dirty="0">
                <a:latin typeface="Arial" panose="020B0604020202020204" pitchFamily="34" charset="0"/>
              </a:rPr>
              <a:t>－</a:t>
            </a:r>
            <a:r>
              <a:rPr lang="en-US" altLang="ja-JP" sz="1200" dirty="0">
                <a:latin typeface="Arial" panose="020B0604020202020204" pitchFamily="34" charset="0"/>
              </a:rPr>
              <a:t>1</a:t>
            </a:r>
            <a:r>
              <a:rPr lang="ja-JP" altLang="en-US" sz="1200" dirty="0">
                <a:latin typeface="Arial" panose="020B0604020202020204" pitchFamily="34" charset="0"/>
              </a:rPr>
              <a:t>：企業区分別売上高利益率</a:t>
            </a:r>
          </a:p>
        </p:txBody>
      </p:sp>
      <p:sp>
        <p:nvSpPr>
          <p:cNvPr id="17412" name="テキスト ボックス 7">
            <a:extLst>
              <a:ext uri="{FF2B5EF4-FFF2-40B4-BE49-F238E27FC236}">
                <a16:creationId xmlns:a16="http://schemas.microsoft.com/office/drawing/2014/main" id="{8DC2E900-0D48-4B43-8C1D-CA797CB51194}"/>
              </a:ext>
            </a:extLst>
          </p:cNvPr>
          <p:cNvSpPr txBox="1">
            <a:spLocks noChangeArrowheads="1"/>
          </p:cNvSpPr>
          <p:nvPr/>
        </p:nvSpPr>
        <p:spPr bwMode="auto">
          <a:xfrm>
            <a:off x="6000508" y="1240457"/>
            <a:ext cx="18598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latin typeface="Arial" panose="020B0604020202020204" pitchFamily="34" charset="0"/>
              </a:rPr>
              <a:t>図</a:t>
            </a:r>
            <a:r>
              <a:rPr lang="en-US" altLang="ja-JP" sz="1200" dirty="0">
                <a:latin typeface="Arial" panose="020B0604020202020204" pitchFamily="34" charset="0"/>
              </a:rPr>
              <a:t>3</a:t>
            </a:r>
            <a:r>
              <a:rPr lang="ja-JP" altLang="en-US" sz="1200" dirty="0">
                <a:latin typeface="Arial" panose="020B0604020202020204" pitchFamily="34" charset="0"/>
              </a:rPr>
              <a:t>－</a:t>
            </a:r>
            <a:r>
              <a:rPr lang="en-US" altLang="ja-JP" sz="1200" dirty="0">
                <a:latin typeface="Arial" panose="020B0604020202020204" pitchFamily="34" charset="0"/>
              </a:rPr>
              <a:t>2</a:t>
            </a:r>
            <a:r>
              <a:rPr lang="ja-JP" altLang="en-US" sz="1200" dirty="0">
                <a:latin typeface="Arial" panose="020B0604020202020204" pitchFamily="34" charset="0"/>
              </a:rPr>
              <a:t>：企業区分別ＲＯＡ</a:t>
            </a:r>
          </a:p>
        </p:txBody>
      </p:sp>
      <p:sp>
        <p:nvSpPr>
          <p:cNvPr id="17413" name="テキスト ボックス 11">
            <a:extLst>
              <a:ext uri="{FF2B5EF4-FFF2-40B4-BE49-F238E27FC236}">
                <a16:creationId xmlns:a16="http://schemas.microsoft.com/office/drawing/2014/main" id="{85074335-2CCB-4E04-953F-B97B3805E3B7}"/>
              </a:ext>
            </a:extLst>
          </p:cNvPr>
          <p:cNvSpPr txBox="1">
            <a:spLocks noChangeArrowheads="1"/>
          </p:cNvSpPr>
          <p:nvPr/>
        </p:nvSpPr>
        <p:spPr bwMode="auto">
          <a:xfrm>
            <a:off x="245806" y="5221383"/>
            <a:ext cx="11543071" cy="138499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b="1" dirty="0">
                <a:latin typeface="Arial" panose="020B0604020202020204" pitchFamily="34" charset="0"/>
              </a:rPr>
              <a:t>＜売上高利益率＞国有および国有株支配企業は、</a:t>
            </a:r>
            <a:r>
              <a:rPr lang="en-US" altLang="ja-JP" sz="1400" b="1" dirty="0">
                <a:latin typeface="Arial" panose="020B0604020202020204" pitchFamily="34" charset="0"/>
              </a:rPr>
              <a:t>2000</a:t>
            </a:r>
            <a:r>
              <a:rPr lang="ja-JP" altLang="en-US" sz="1400" b="1" dirty="0">
                <a:latin typeface="Arial" panose="020B0604020202020204" pitchFamily="34" charset="0"/>
              </a:rPr>
              <a:t>～</a:t>
            </a:r>
            <a:r>
              <a:rPr lang="en-US" altLang="ja-JP" sz="1400" b="1" dirty="0">
                <a:latin typeface="Arial" panose="020B0604020202020204" pitchFamily="34" charset="0"/>
              </a:rPr>
              <a:t>2007</a:t>
            </a:r>
            <a:r>
              <a:rPr lang="ja-JP" altLang="en-US" sz="1400" b="1" dirty="0">
                <a:latin typeface="Arial" panose="020B0604020202020204" pitchFamily="34" charset="0"/>
              </a:rPr>
              <a:t>年は高く（私営企業は低い）、</a:t>
            </a:r>
            <a:r>
              <a:rPr lang="en-US" altLang="ja-JP" sz="1400" b="1" dirty="0">
                <a:latin typeface="Arial" panose="020B0604020202020204" pitchFamily="34" charset="0"/>
              </a:rPr>
              <a:t>2008</a:t>
            </a:r>
            <a:r>
              <a:rPr lang="ja-JP" altLang="en-US" sz="1400" b="1" dirty="0">
                <a:latin typeface="Arial" panose="020B0604020202020204" pitchFamily="34" charset="0"/>
              </a:rPr>
              <a:t>年以降は私営企業と同等または低く、</a:t>
            </a:r>
            <a:r>
              <a:rPr lang="en-US" altLang="ja-JP" sz="1400" b="1" dirty="0">
                <a:latin typeface="Arial" panose="020B0604020202020204" pitchFamily="34" charset="0"/>
              </a:rPr>
              <a:t>2012</a:t>
            </a:r>
            <a:r>
              <a:rPr lang="ja-JP" altLang="en-US" sz="1400" b="1" dirty="0">
                <a:latin typeface="Arial" panose="020B0604020202020204" pitchFamily="34" charset="0"/>
              </a:rPr>
              <a:t>年以降は私営企業よりも低くなる。</a:t>
            </a:r>
            <a:r>
              <a:rPr lang="en-US" altLang="ja-JP" sz="1400" b="1" dirty="0">
                <a:latin typeface="Arial" panose="020B0604020202020204" pitchFamily="34" charset="0"/>
              </a:rPr>
              <a:t>2008</a:t>
            </a:r>
            <a:r>
              <a:rPr lang="ja-JP" altLang="en-US" sz="1400" b="1" dirty="0">
                <a:latin typeface="Arial" panose="020B0604020202020204" pitchFamily="34" charset="0"/>
              </a:rPr>
              <a:t>年以降の全企業ともほぼ同様の上下変動傾向の推移を示す。</a:t>
            </a:r>
            <a:endParaRPr lang="en-US" altLang="ja-JP" sz="1400" b="1" dirty="0">
              <a:latin typeface="Arial" panose="020B0604020202020204" pitchFamily="34" charset="0"/>
            </a:endParaRPr>
          </a:p>
          <a:p>
            <a:pPr eaLnBrk="1" hangingPunct="1">
              <a:spcBef>
                <a:spcPct val="0"/>
              </a:spcBef>
              <a:buFontTx/>
              <a:buNone/>
            </a:pPr>
            <a:r>
              <a:rPr lang="ja-JP" altLang="en-US" sz="1400" b="1" dirty="0">
                <a:latin typeface="Arial" panose="020B0604020202020204" pitchFamily="34" charset="0"/>
              </a:rPr>
              <a:t>＜ＲＯＡ＞国有および国有株支配企業は、</a:t>
            </a:r>
            <a:r>
              <a:rPr lang="en-US" altLang="ja-JP" sz="1400" b="1" dirty="0">
                <a:latin typeface="Arial" panose="020B0604020202020204" pitchFamily="34" charset="0"/>
              </a:rPr>
              <a:t>2000</a:t>
            </a:r>
            <a:r>
              <a:rPr lang="ja-JP" altLang="en-US" sz="1400" b="1" dirty="0">
                <a:latin typeface="Arial" panose="020B0604020202020204" pitchFamily="34" charset="0"/>
              </a:rPr>
              <a:t>～</a:t>
            </a:r>
            <a:r>
              <a:rPr lang="en-US" altLang="ja-JP" sz="1400" b="1" dirty="0">
                <a:latin typeface="Arial" panose="020B0604020202020204" pitchFamily="34" charset="0"/>
              </a:rPr>
              <a:t>2007</a:t>
            </a:r>
            <a:r>
              <a:rPr lang="ja-JP" altLang="en-US" sz="1400" b="1" dirty="0">
                <a:latin typeface="Arial" panose="020B0604020202020204" pitchFamily="34" charset="0"/>
              </a:rPr>
              <a:t>年は、上昇度合いは大きいが、その絶対値は私営企業を大きく下回る、</a:t>
            </a:r>
            <a:r>
              <a:rPr lang="en-US" altLang="ja-JP" sz="1400" b="1" dirty="0">
                <a:latin typeface="Arial" panose="020B0604020202020204" pitchFamily="34" charset="0"/>
              </a:rPr>
              <a:t>2008</a:t>
            </a:r>
            <a:r>
              <a:rPr lang="ja-JP" altLang="en-US" sz="1400" b="1" dirty="0">
                <a:latin typeface="Arial" panose="020B0604020202020204" pitchFamily="34" charset="0"/>
              </a:rPr>
              <a:t>年以降は、</a:t>
            </a:r>
            <a:r>
              <a:rPr lang="en-US" altLang="ja-JP" sz="1400" b="1" dirty="0">
                <a:latin typeface="Arial" panose="020B0604020202020204" pitchFamily="34" charset="0"/>
              </a:rPr>
              <a:t>2010</a:t>
            </a:r>
            <a:r>
              <a:rPr lang="ja-JP" altLang="en-US" sz="1400" b="1" dirty="0">
                <a:latin typeface="Arial" panose="020B0604020202020204" pitchFamily="34" charset="0"/>
              </a:rPr>
              <a:t>年以外は低下し、その絶対値の私営企業との差は拡大している。</a:t>
            </a:r>
            <a:endParaRPr lang="en-US" altLang="ja-JP" sz="1400" b="1" dirty="0">
              <a:latin typeface="Arial" panose="020B0604020202020204" pitchFamily="34" charset="0"/>
            </a:endParaRPr>
          </a:p>
          <a:p>
            <a:pPr>
              <a:spcBef>
                <a:spcPct val="0"/>
              </a:spcBef>
              <a:buNone/>
            </a:pPr>
            <a:r>
              <a:rPr lang="ja-JP" altLang="en-US" sz="1400" b="1" dirty="0">
                <a:latin typeface="Arial" panose="020B0604020202020204" pitchFamily="34" charset="0"/>
              </a:rPr>
              <a:t>・</a:t>
            </a:r>
            <a:r>
              <a:rPr lang="ja-JP" altLang="ja-JP" sz="1400" b="1" dirty="0">
                <a:latin typeface="ＭＳ Ｐゴシック" panose="020B0600070205080204" pitchFamily="50" charset="-128"/>
              </a:rPr>
              <a:t>すべての年代で、国有及び国有株支配企業のＲＯＡは私営企業よりも低い、国有及び国有株支配企業の売上高利益率は私営企業よりも高い、また、低くなってもその差はＲＯＡほどには大きくない。</a:t>
            </a:r>
            <a:endParaRPr lang="en-US" altLang="ja-JP" sz="1400" b="1" dirty="0">
              <a:latin typeface="Arial" panose="020B0604020202020204" pitchFamily="34" charset="0"/>
            </a:endParaRPr>
          </a:p>
        </p:txBody>
      </p:sp>
      <p:sp>
        <p:nvSpPr>
          <p:cNvPr id="17415" name="スライド番号プレースホルダ 11">
            <a:extLst>
              <a:ext uri="{FF2B5EF4-FFF2-40B4-BE49-F238E27FC236}">
                <a16:creationId xmlns:a16="http://schemas.microsoft.com/office/drawing/2014/main" id="{1547FA43-8010-4EC7-8842-6A0EC1E622B0}"/>
              </a:ext>
            </a:extLst>
          </p:cNvPr>
          <p:cNvSpPr>
            <a:spLocks noGrp="1"/>
          </p:cNvSpPr>
          <p:nvPr>
            <p:ph type="sldNum" sz="quarter" idx="12"/>
          </p:nvPr>
        </p:nvSpPr>
        <p:spPr bwMode="auto">
          <a:xfrm>
            <a:off x="9333056" y="642381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E506496-590F-46A1-96CE-8D4A99AF60F2}" type="slidenum">
              <a:rPr lang="ja-JP" altLang="en-US" sz="1200">
                <a:ln>
                  <a:solidFill>
                    <a:srgbClr val="000000"/>
                  </a:solidFill>
                </a:ln>
              </a:rPr>
              <a:pPr>
                <a:spcBef>
                  <a:spcPct val="0"/>
                </a:spcBef>
                <a:buFontTx/>
                <a:buNone/>
              </a:pPr>
              <a:t>10</a:t>
            </a:fld>
            <a:endParaRPr lang="ja-JP" altLang="en-US" sz="1200" dirty="0">
              <a:ln>
                <a:solidFill>
                  <a:srgbClr val="000000"/>
                </a:solidFill>
              </a:ln>
            </a:endParaRPr>
          </a:p>
        </p:txBody>
      </p:sp>
      <p:sp>
        <p:nvSpPr>
          <p:cNvPr id="16" name="タイトル 1">
            <a:extLst>
              <a:ext uri="{FF2B5EF4-FFF2-40B4-BE49-F238E27FC236}">
                <a16:creationId xmlns:a16="http://schemas.microsoft.com/office/drawing/2014/main" id="{F04B6C07-0B8D-417C-BF58-46BC4E2564AF}"/>
              </a:ext>
            </a:extLst>
          </p:cNvPr>
          <p:cNvSpPr>
            <a:spLocks noGrp="1"/>
          </p:cNvSpPr>
          <p:nvPr/>
        </p:nvSpPr>
        <p:spPr>
          <a:xfrm>
            <a:off x="322859" y="17464"/>
            <a:ext cx="11466018" cy="772245"/>
          </a:xfrm>
          <a:prstGeom prst="rect">
            <a:avLst/>
          </a:prstGeom>
          <a:ln w="28575">
            <a:solidFill>
              <a:schemeClr val="tx1"/>
            </a:solidFill>
            <a:miter lim="800000"/>
            <a:headEnd/>
            <a:tailEnd/>
          </a:ln>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400" b="1" dirty="0"/>
              <a:t>３．国有企業の実情把握（誤認事例）　</a:t>
            </a:r>
            <a:r>
              <a:rPr lang="en-US" altLang="ja-JP" sz="2400" b="1" dirty="0"/>
              <a:t>―</a:t>
            </a:r>
            <a:r>
              <a:rPr lang="ja-JP" altLang="en-US" sz="2400" b="1" dirty="0"/>
              <a:t>その２</a:t>
            </a:r>
            <a:r>
              <a:rPr lang="en-US" altLang="ja-JP" sz="2400" b="1" dirty="0"/>
              <a:t>―</a:t>
            </a:r>
            <a:r>
              <a:rPr lang="ja-JP" altLang="en-US" sz="2400" b="1" dirty="0"/>
              <a:t>　</a:t>
            </a:r>
            <a:endParaRPr lang="en-US" altLang="ja-JP" sz="2400" b="1" dirty="0"/>
          </a:p>
          <a:p>
            <a:pPr algn="ctr"/>
            <a:r>
              <a:rPr lang="ja-JP" altLang="en-US" sz="1800" b="1" dirty="0"/>
              <a:t>（１）企業の財務分析に起因する経営状況の把握の誤認（</a:t>
            </a:r>
            <a:r>
              <a:rPr lang="en-US" altLang="ja-JP" sz="1800" b="1" dirty="0"/>
              <a:t>No.1)</a:t>
            </a:r>
            <a:endParaRPr lang="ja-JP" altLang="en-US" sz="1800" b="1" dirty="0"/>
          </a:p>
        </p:txBody>
      </p:sp>
      <p:pic>
        <p:nvPicPr>
          <p:cNvPr id="5" name="図 4">
            <a:extLst>
              <a:ext uri="{FF2B5EF4-FFF2-40B4-BE49-F238E27FC236}">
                <a16:creationId xmlns:a16="http://schemas.microsoft.com/office/drawing/2014/main" id="{D19EC358-7A27-4EF8-88EA-7E22B16A840E}"/>
              </a:ext>
            </a:extLst>
          </p:cNvPr>
          <p:cNvPicPr>
            <a:picLocks noChangeAspect="1"/>
          </p:cNvPicPr>
          <p:nvPr/>
        </p:nvPicPr>
        <p:blipFill>
          <a:blip r:embed="rId3"/>
          <a:stretch>
            <a:fillRect/>
          </a:stretch>
        </p:blipFill>
        <p:spPr>
          <a:xfrm>
            <a:off x="245805" y="1464445"/>
            <a:ext cx="5645839" cy="3754351"/>
          </a:xfrm>
          <a:prstGeom prst="rect">
            <a:avLst/>
          </a:prstGeom>
        </p:spPr>
      </p:pic>
      <p:pic>
        <p:nvPicPr>
          <p:cNvPr id="6" name="図 5">
            <a:extLst>
              <a:ext uri="{FF2B5EF4-FFF2-40B4-BE49-F238E27FC236}">
                <a16:creationId xmlns:a16="http://schemas.microsoft.com/office/drawing/2014/main" id="{3123FA92-2495-4939-8083-0D26ACB25875}"/>
              </a:ext>
            </a:extLst>
          </p:cNvPr>
          <p:cNvPicPr>
            <a:picLocks noChangeAspect="1"/>
          </p:cNvPicPr>
          <p:nvPr/>
        </p:nvPicPr>
        <p:blipFill>
          <a:blip r:embed="rId4"/>
          <a:stretch>
            <a:fillRect/>
          </a:stretch>
        </p:blipFill>
        <p:spPr>
          <a:xfrm>
            <a:off x="6000508" y="1476566"/>
            <a:ext cx="5788369" cy="3742229"/>
          </a:xfrm>
          <a:prstGeom prst="rect">
            <a:avLst/>
          </a:prstGeom>
        </p:spPr>
      </p:pic>
    </p:spTree>
    <p:extLst>
      <p:ext uri="{BB962C8B-B14F-4D97-AF65-F5344CB8AC3E}">
        <p14:creationId xmlns:p14="http://schemas.microsoft.com/office/powerpoint/2010/main" val="117458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F68C8114-6149-439B-B010-690D74976857}"/>
              </a:ext>
            </a:extLst>
          </p:cNvPr>
          <p:cNvSpPr>
            <a:spLocks noGrp="1"/>
          </p:cNvSpPr>
          <p:nvPr>
            <p:ph type="title"/>
          </p:nvPr>
        </p:nvSpPr>
        <p:spPr>
          <a:xfrm>
            <a:off x="315855" y="113142"/>
            <a:ext cx="11373918" cy="593440"/>
          </a:xfrm>
          <a:prstGeom prst="rect">
            <a:avLst/>
          </a:prstGeom>
          <a:ln w="28575">
            <a:solidFill>
              <a:schemeClr val="tx1"/>
            </a:solidFill>
            <a:miter lim="800000"/>
            <a:headEnd/>
            <a:tailEnd/>
          </a:ln>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500" b="1" dirty="0"/>
              <a:t>３．国有企業の実情把握（誤認事例）　</a:t>
            </a:r>
            <a:r>
              <a:rPr lang="en-US" altLang="ja-JP" sz="2500" b="1" dirty="0"/>
              <a:t>―</a:t>
            </a:r>
            <a:r>
              <a:rPr lang="ja-JP" altLang="en-US" sz="2500" b="1" dirty="0"/>
              <a:t>その２</a:t>
            </a:r>
            <a:r>
              <a:rPr lang="en-US" altLang="ja-JP" sz="2500" b="1" dirty="0"/>
              <a:t>―</a:t>
            </a:r>
            <a:r>
              <a:rPr lang="ja-JP" altLang="en-US" sz="2500" b="1" dirty="0"/>
              <a:t>　</a:t>
            </a:r>
            <a:br>
              <a:rPr lang="en-US" altLang="ja-JP" sz="2500" b="1" dirty="0"/>
            </a:br>
            <a:r>
              <a:rPr lang="ja-JP" altLang="en-US" sz="1800" b="1" dirty="0"/>
              <a:t>（１）企業の財務分析に起因する経営状況の把握の誤認（</a:t>
            </a:r>
            <a:r>
              <a:rPr lang="en-US" altLang="ja-JP" sz="1800" b="1" dirty="0"/>
              <a:t>No.2)</a:t>
            </a:r>
            <a:endParaRPr lang="ja-JP" altLang="en-US" sz="1800" b="1" dirty="0"/>
          </a:p>
        </p:txBody>
      </p:sp>
      <p:sp>
        <p:nvSpPr>
          <p:cNvPr id="6" name="テキスト ボックス 5">
            <a:extLst>
              <a:ext uri="{FF2B5EF4-FFF2-40B4-BE49-F238E27FC236}">
                <a16:creationId xmlns:a16="http://schemas.microsoft.com/office/drawing/2014/main" id="{9EC3A9C8-B756-4BB6-8848-3C695309B168}"/>
              </a:ext>
            </a:extLst>
          </p:cNvPr>
          <p:cNvSpPr txBox="1"/>
          <p:nvPr/>
        </p:nvSpPr>
        <p:spPr>
          <a:xfrm>
            <a:off x="315855" y="1142541"/>
            <a:ext cx="3299301" cy="276999"/>
          </a:xfrm>
          <a:prstGeom prst="rect">
            <a:avLst/>
          </a:prstGeom>
          <a:noFill/>
          <a:ln>
            <a:noFill/>
          </a:ln>
        </p:spPr>
        <p:txBody>
          <a:bodyPr wrap="none" rtlCol="0">
            <a:spAutoFit/>
          </a:bodyPr>
          <a:lstStyle/>
          <a:p>
            <a:r>
              <a:rPr kumimoji="1" lang="ja-JP" altLang="en-US" sz="1200" dirty="0">
                <a:latin typeface="ＭＳ Ｐゴシック" panose="020B0600070205080204" pitchFamily="50" charset="-128"/>
                <a:ea typeface="ＭＳ Ｐゴシック" panose="020B0600070205080204" pitchFamily="50" charset="-128"/>
              </a:rPr>
              <a:t>表</a:t>
            </a:r>
            <a:r>
              <a:rPr kumimoji="1" lang="en-US" altLang="ja-JP" sz="1200" dirty="0">
                <a:latin typeface="ＭＳ Ｐゴシック" panose="020B0600070205080204" pitchFamily="50" charset="-128"/>
                <a:ea typeface="ＭＳ Ｐゴシック" panose="020B0600070205080204" pitchFamily="50" charset="-128"/>
              </a:rPr>
              <a:t>3</a:t>
            </a:r>
            <a:r>
              <a:rPr kumimoji="1" lang="ja-JP" altLang="en-US" sz="1200" dirty="0">
                <a:latin typeface="ＭＳ Ｐゴシック" panose="020B0600070205080204" pitchFamily="50" charset="-128"/>
                <a:ea typeface="ＭＳ Ｐゴシック" panose="020B0600070205080204" pitchFamily="50" charset="-128"/>
              </a:rPr>
              <a:t>－</a:t>
            </a:r>
            <a:r>
              <a:rPr kumimoji="1" lang="en-US" altLang="ja-JP" sz="1200" dirty="0">
                <a:latin typeface="ＭＳ Ｐゴシック" panose="020B0600070205080204" pitchFamily="50" charset="-128"/>
                <a:ea typeface="ＭＳ Ｐゴシック" panose="020B0600070205080204" pitchFamily="50" charset="-128"/>
              </a:rPr>
              <a:t>3</a:t>
            </a:r>
            <a:r>
              <a:rPr kumimoji="1" lang="ja-JP" altLang="en-US" sz="1200" dirty="0">
                <a:latin typeface="ＭＳ Ｐゴシック" panose="020B0600070205080204" pitchFamily="50" charset="-128"/>
                <a:ea typeface="ＭＳ Ｐゴシック" panose="020B0600070205080204" pitchFamily="50" charset="-128"/>
              </a:rPr>
              <a:t>：業種別・規模別売上高利益率及びＲＯＡ</a:t>
            </a:r>
          </a:p>
        </p:txBody>
      </p:sp>
      <p:sp>
        <p:nvSpPr>
          <p:cNvPr id="8" name="スライド番号プレースホルダー 7">
            <a:extLst>
              <a:ext uri="{FF2B5EF4-FFF2-40B4-BE49-F238E27FC236}">
                <a16:creationId xmlns:a16="http://schemas.microsoft.com/office/drawing/2014/main" id="{45AEAF7F-4550-420E-AD92-2C63467A9B20}"/>
              </a:ext>
            </a:extLst>
          </p:cNvPr>
          <p:cNvSpPr>
            <a:spLocks noGrp="1"/>
          </p:cNvSpPr>
          <p:nvPr>
            <p:ph type="sldNum" sz="quarter" idx="12"/>
          </p:nvPr>
        </p:nvSpPr>
        <p:spPr>
          <a:xfrm>
            <a:off x="9327572" y="6379733"/>
            <a:ext cx="2743200" cy="365125"/>
          </a:xfrm>
        </p:spPr>
        <p:txBody>
          <a:bodyPr/>
          <a:lstStyle/>
          <a:p>
            <a:fld id="{4E36349B-A07F-4A43-A734-970FF405B08B}" type="slidenum">
              <a:rPr kumimoji="1" lang="ja-JP" altLang="en-US" smtClean="0">
                <a:ln>
                  <a:solidFill>
                    <a:schemeClr val="tx1"/>
                  </a:solidFill>
                </a:ln>
                <a:solidFill>
                  <a:schemeClr val="tx1"/>
                </a:solidFill>
              </a:rPr>
              <a:t>11</a:t>
            </a:fld>
            <a:endParaRPr kumimoji="1" lang="ja-JP" altLang="en-US" dirty="0">
              <a:ln>
                <a:solidFill>
                  <a:schemeClr val="tx1"/>
                </a:solidFill>
              </a:ln>
              <a:solidFill>
                <a:schemeClr val="tx1"/>
              </a:solidFill>
            </a:endParaRPr>
          </a:p>
        </p:txBody>
      </p:sp>
      <p:pic>
        <p:nvPicPr>
          <p:cNvPr id="2" name="図 1">
            <a:extLst>
              <a:ext uri="{FF2B5EF4-FFF2-40B4-BE49-F238E27FC236}">
                <a16:creationId xmlns:a16="http://schemas.microsoft.com/office/drawing/2014/main" id="{C0A8681C-71E8-4962-AA14-691383E8A4D7}"/>
              </a:ext>
            </a:extLst>
          </p:cNvPr>
          <p:cNvPicPr>
            <a:picLocks noChangeAspect="1"/>
          </p:cNvPicPr>
          <p:nvPr/>
        </p:nvPicPr>
        <p:blipFill>
          <a:blip r:embed="rId3"/>
          <a:stretch>
            <a:fillRect/>
          </a:stretch>
        </p:blipFill>
        <p:spPr>
          <a:xfrm>
            <a:off x="315855" y="1453213"/>
            <a:ext cx="11089239" cy="5202601"/>
          </a:xfrm>
          <a:prstGeom prst="rect">
            <a:avLst/>
          </a:prstGeom>
        </p:spPr>
      </p:pic>
      <p:sp>
        <p:nvSpPr>
          <p:cNvPr id="9" name="コンテンツ プレースホルダ 2">
            <a:extLst>
              <a:ext uri="{FF2B5EF4-FFF2-40B4-BE49-F238E27FC236}">
                <a16:creationId xmlns:a16="http://schemas.microsoft.com/office/drawing/2014/main" id="{691D8A2A-0A93-47BE-98E9-C6408F20BBBD}"/>
              </a:ext>
            </a:extLst>
          </p:cNvPr>
          <p:cNvSpPr>
            <a:spLocks noGrp="1"/>
          </p:cNvSpPr>
          <p:nvPr>
            <p:ph idx="1"/>
          </p:nvPr>
        </p:nvSpPr>
        <p:spPr>
          <a:xfrm>
            <a:off x="315855" y="797118"/>
            <a:ext cx="11373918" cy="360363"/>
          </a:xfrm>
          <a:ln>
            <a:solidFill>
              <a:schemeClr val="tx1"/>
            </a:solidFill>
            <a:miter lim="800000"/>
            <a:headEnd/>
            <a:tailEnd/>
          </a:ln>
        </p:spPr>
        <p:txBody>
          <a:bodyPr/>
          <a:lstStyle/>
          <a:p>
            <a:pPr eaLnBrk="1" hangingPunct="1">
              <a:buFont typeface="Arial" panose="020B0604020202020204" pitchFamily="34" charset="0"/>
              <a:buNone/>
            </a:pPr>
            <a:r>
              <a:rPr lang="ja-JP" altLang="en-US" sz="1800" b="1" dirty="0"/>
              <a:t>業種別・規模別売上高利益率及びＲＯＡ</a:t>
            </a:r>
            <a:r>
              <a:rPr lang="ja-JP" altLang="en-US" sz="1800" dirty="0"/>
              <a:t>　</a:t>
            </a:r>
          </a:p>
        </p:txBody>
      </p:sp>
    </p:spTree>
    <p:extLst>
      <p:ext uri="{BB962C8B-B14F-4D97-AF65-F5344CB8AC3E}">
        <p14:creationId xmlns:p14="http://schemas.microsoft.com/office/powerpoint/2010/main" val="852116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スライド番号プレースホルダ 11">
            <a:extLst>
              <a:ext uri="{FF2B5EF4-FFF2-40B4-BE49-F238E27FC236}">
                <a16:creationId xmlns:a16="http://schemas.microsoft.com/office/drawing/2014/main" id="{1547FA43-8010-4EC7-8842-6A0EC1E622B0}"/>
              </a:ext>
            </a:extLst>
          </p:cNvPr>
          <p:cNvSpPr>
            <a:spLocks noGrp="1"/>
          </p:cNvSpPr>
          <p:nvPr>
            <p:ph type="sldNum" sz="quarter" idx="12"/>
          </p:nvPr>
        </p:nvSpPr>
        <p:spPr bwMode="auto">
          <a:xfrm>
            <a:off x="9382242" y="6384106"/>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E506496-590F-46A1-96CE-8D4A99AF60F2}" type="slidenum">
              <a:rPr lang="ja-JP" altLang="en-US" sz="1200">
                <a:ln>
                  <a:solidFill>
                    <a:schemeClr val="tx1"/>
                  </a:solidFill>
                </a:ln>
              </a:rPr>
              <a:pPr>
                <a:spcBef>
                  <a:spcPct val="0"/>
                </a:spcBef>
                <a:buFontTx/>
                <a:buNone/>
              </a:pPr>
              <a:t>12</a:t>
            </a:fld>
            <a:endParaRPr lang="ja-JP" altLang="en-US" sz="1200" dirty="0">
              <a:ln>
                <a:solidFill>
                  <a:schemeClr val="tx1"/>
                </a:solidFill>
              </a:ln>
            </a:endParaRPr>
          </a:p>
        </p:txBody>
      </p:sp>
      <p:sp>
        <p:nvSpPr>
          <p:cNvPr id="16" name="タイトル 1">
            <a:extLst>
              <a:ext uri="{FF2B5EF4-FFF2-40B4-BE49-F238E27FC236}">
                <a16:creationId xmlns:a16="http://schemas.microsoft.com/office/drawing/2014/main" id="{F04B6C07-0B8D-417C-BF58-46BC4E2564AF}"/>
              </a:ext>
            </a:extLst>
          </p:cNvPr>
          <p:cNvSpPr>
            <a:spLocks noGrp="1"/>
          </p:cNvSpPr>
          <p:nvPr/>
        </p:nvSpPr>
        <p:spPr>
          <a:xfrm>
            <a:off x="540327" y="108769"/>
            <a:ext cx="11170228" cy="670421"/>
          </a:xfrm>
          <a:prstGeom prst="rect">
            <a:avLst/>
          </a:prstGeom>
          <a:ln w="28575">
            <a:solidFill>
              <a:schemeClr val="tx1"/>
            </a:solidFill>
            <a:miter lim="800000"/>
            <a:headEnd/>
            <a:tailEnd/>
          </a:ln>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500" b="1" dirty="0"/>
              <a:t>３．国有企業の実情把握（誤認事例）　</a:t>
            </a:r>
            <a:r>
              <a:rPr lang="en-US" altLang="ja-JP" sz="2500" b="1" dirty="0"/>
              <a:t>―</a:t>
            </a:r>
            <a:r>
              <a:rPr lang="ja-JP" altLang="en-US" sz="2500" b="1" dirty="0"/>
              <a:t>その２</a:t>
            </a:r>
            <a:r>
              <a:rPr lang="en-US" altLang="ja-JP" sz="2500" b="1" dirty="0"/>
              <a:t>―</a:t>
            </a:r>
            <a:r>
              <a:rPr lang="ja-JP" altLang="en-US" sz="2400" b="1" dirty="0"/>
              <a:t>　</a:t>
            </a:r>
            <a:endParaRPr lang="en-US" altLang="ja-JP" sz="2400" b="1" dirty="0"/>
          </a:p>
          <a:p>
            <a:pPr algn="ctr"/>
            <a:r>
              <a:rPr lang="ja-JP" altLang="en-US" sz="1800" b="1" dirty="0"/>
              <a:t>（２）</a:t>
            </a:r>
            <a:r>
              <a:rPr lang="en-US" altLang="ja-JP" sz="1800" b="1" dirty="0"/>
              <a:t>ROA</a:t>
            </a:r>
            <a:r>
              <a:rPr lang="ja-JP" altLang="en-US" sz="1800" b="1" dirty="0"/>
              <a:t>にもとづく把握の事例</a:t>
            </a:r>
          </a:p>
        </p:txBody>
      </p:sp>
      <p:sp>
        <p:nvSpPr>
          <p:cNvPr id="5" name="テキスト ボックス 4">
            <a:extLst>
              <a:ext uri="{FF2B5EF4-FFF2-40B4-BE49-F238E27FC236}">
                <a16:creationId xmlns:a16="http://schemas.microsoft.com/office/drawing/2014/main" id="{82AD8F57-C8D1-4EC9-8376-859966A83D0E}"/>
              </a:ext>
            </a:extLst>
          </p:cNvPr>
          <p:cNvSpPr txBox="1"/>
          <p:nvPr/>
        </p:nvSpPr>
        <p:spPr>
          <a:xfrm>
            <a:off x="540327" y="879592"/>
            <a:ext cx="6078908" cy="369332"/>
          </a:xfrm>
          <a:prstGeom prst="rect">
            <a:avLst/>
          </a:prstGeom>
          <a:noFill/>
        </p:spPr>
        <p:txBody>
          <a:bodyPr wrap="none" rtlCol="0">
            <a:spAutoFit/>
          </a:bodyPr>
          <a:lstStyle/>
          <a:p>
            <a:r>
              <a:rPr kumimoji="1" lang="ja-JP" altLang="en-US" dirty="0">
                <a:latin typeface="ＭＳ Ｐゴシック" panose="020B0600070205080204" pitchFamily="50" charset="-128"/>
                <a:ea typeface="ＭＳ Ｐゴシック" panose="020B0600070205080204" pitchFamily="50" charset="-128"/>
              </a:rPr>
              <a:t>丸川知雄（</a:t>
            </a:r>
            <a:r>
              <a:rPr kumimoji="1" lang="en-US" altLang="ja-JP" dirty="0">
                <a:latin typeface="ＭＳ Ｐゴシック" panose="020B0600070205080204" pitchFamily="50" charset="-128"/>
                <a:ea typeface="ＭＳ Ｐゴシック" panose="020B0600070205080204" pitchFamily="50" charset="-128"/>
              </a:rPr>
              <a:t>2013</a:t>
            </a:r>
            <a:r>
              <a:rPr kumimoji="1" lang="ja-JP" altLang="en-US" dirty="0">
                <a:latin typeface="ＭＳ Ｐゴシック" panose="020B0600070205080204" pitchFamily="50" charset="-128"/>
                <a:ea typeface="ＭＳ Ｐゴシック" panose="020B0600070205080204" pitchFamily="50" charset="-128"/>
              </a:rPr>
              <a:t>）</a:t>
            </a:r>
            <a:r>
              <a:rPr kumimoji="1" lang="en-US" altLang="ja-JP" dirty="0">
                <a:latin typeface="ＭＳ Ｐゴシック" panose="020B0600070205080204" pitchFamily="50" charset="-128"/>
                <a:ea typeface="ＭＳ Ｐゴシック" panose="020B0600070205080204" pitchFamily="50" charset="-128"/>
              </a:rPr>
              <a:t>『</a:t>
            </a:r>
            <a:r>
              <a:rPr kumimoji="1" lang="ja-JP" altLang="en-US" dirty="0">
                <a:latin typeface="ＭＳ Ｐゴシック" panose="020B0600070205080204" pitchFamily="50" charset="-128"/>
                <a:ea typeface="ＭＳ Ｐゴシック" panose="020B0600070205080204" pitchFamily="50" charset="-128"/>
              </a:rPr>
              <a:t>現代中国経済</a:t>
            </a:r>
            <a:r>
              <a:rPr kumimoji="1" lang="en-US" altLang="ja-JP" dirty="0">
                <a:latin typeface="ＭＳ Ｐゴシック" panose="020B0600070205080204" pitchFamily="50" charset="-128"/>
                <a:ea typeface="ＭＳ Ｐゴシック" panose="020B0600070205080204" pitchFamily="50" charset="-128"/>
              </a:rPr>
              <a:t>』</a:t>
            </a:r>
            <a:r>
              <a:rPr kumimoji="1" lang="ja-JP" altLang="en-US" dirty="0">
                <a:latin typeface="ＭＳ Ｐゴシック" panose="020B0600070205080204" pitchFamily="50" charset="-128"/>
                <a:ea typeface="ＭＳ Ｐゴシック" panose="020B0600070205080204" pitchFamily="50" charset="-128"/>
              </a:rPr>
              <a:t>有斐閣、</a:t>
            </a:r>
            <a:r>
              <a:rPr kumimoji="1" lang="en-US" altLang="ja-JP" dirty="0">
                <a:latin typeface="ＭＳ Ｐゴシック" panose="020B0600070205080204" pitchFamily="50" charset="-128"/>
                <a:ea typeface="ＭＳ Ｐゴシック" panose="020B0600070205080204" pitchFamily="50" charset="-128"/>
              </a:rPr>
              <a:t>196,226</a:t>
            </a:r>
            <a:r>
              <a:rPr kumimoji="1" lang="ja-JP" altLang="en-US" dirty="0">
                <a:latin typeface="ＭＳ Ｐゴシック" panose="020B0600070205080204" pitchFamily="50" charset="-128"/>
                <a:ea typeface="ＭＳ Ｐゴシック" panose="020B0600070205080204" pitchFamily="50" charset="-128"/>
              </a:rPr>
              <a:t>頁　の主張</a:t>
            </a:r>
          </a:p>
        </p:txBody>
      </p:sp>
      <p:sp>
        <p:nvSpPr>
          <p:cNvPr id="14" name="テキスト ボックス 13">
            <a:extLst>
              <a:ext uri="{FF2B5EF4-FFF2-40B4-BE49-F238E27FC236}">
                <a16:creationId xmlns:a16="http://schemas.microsoft.com/office/drawing/2014/main" id="{958CCA63-D310-43C3-A32C-3C85EDE40A0A}"/>
              </a:ext>
            </a:extLst>
          </p:cNvPr>
          <p:cNvSpPr txBox="1"/>
          <p:nvPr/>
        </p:nvSpPr>
        <p:spPr>
          <a:xfrm>
            <a:off x="540327" y="3205924"/>
            <a:ext cx="9725739" cy="369332"/>
          </a:xfrm>
          <a:prstGeom prst="rect">
            <a:avLst/>
          </a:prstGeom>
          <a:noFill/>
        </p:spPr>
        <p:txBody>
          <a:bodyPr wrap="none" rtlCol="0">
            <a:spAutoFit/>
          </a:bodyPr>
          <a:lstStyle/>
          <a:p>
            <a:r>
              <a:rPr kumimoji="1" lang="ja-JP" altLang="en-US" dirty="0">
                <a:latin typeface="ＭＳ Ｐゴシック" panose="020B0600070205080204" pitchFamily="50" charset="-128"/>
                <a:ea typeface="ＭＳ Ｐゴシック" panose="020B0600070205080204" pitchFamily="50" charset="-128"/>
              </a:rPr>
              <a:t>今井健一（</a:t>
            </a:r>
            <a:r>
              <a:rPr kumimoji="1" lang="en-US" altLang="ja-JP" dirty="0">
                <a:latin typeface="ＭＳ Ｐゴシック" panose="020B0600070205080204" pitchFamily="50" charset="-128"/>
                <a:ea typeface="ＭＳ Ｐゴシック" panose="020B0600070205080204" pitchFamily="50" charset="-128"/>
              </a:rPr>
              <a:t>2003</a:t>
            </a:r>
            <a:r>
              <a:rPr kumimoji="1" lang="ja-JP" altLang="en-US" dirty="0">
                <a:latin typeface="ＭＳ Ｐゴシック" panose="020B0600070205080204" pitchFamily="50" charset="-128"/>
                <a:ea typeface="ＭＳ Ｐゴシック" panose="020B0600070205080204" pitchFamily="50" charset="-128"/>
              </a:rPr>
              <a:t>）「中国国有企業の所有制度再編」</a:t>
            </a:r>
            <a:r>
              <a:rPr kumimoji="1" lang="en-US" altLang="ja-JP" dirty="0">
                <a:latin typeface="ＭＳ Ｐゴシック" panose="020B0600070205080204" pitchFamily="50" charset="-128"/>
                <a:ea typeface="ＭＳ Ｐゴシック" panose="020B0600070205080204" pitchFamily="50" charset="-128"/>
              </a:rPr>
              <a:t>『</a:t>
            </a:r>
            <a:r>
              <a:rPr kumimoji="1" lang="ja-JP" altLang="en-US" dirty="0">
                <a:latin typeface="ＭＳ Ｐゴシック" panose="020B0600070205080204" pitchFamily="50" charset="-128"/>
                <a:ea typeface="ＭＳ Ｐゴシック" panose="020B0600070205080204" pitchFamily="50" charset="-128"/>
              </a:rPr>
              <a:t>社会科学研究</a:t>
            </a:r>
            <a:r>
              <a:rPr kumimoji="1" lang="en-US" altLang="ja-JP" dirty="0">
                <a:latin typeface="ＭＳ Ｐゴシック" panose="020B0600070205080204" pitchFamily="50" charset="-128"/>
                <a:ea typeface="ＭＳ Ｐゴシック" panose="020B0600070205080204" pitchFamily="50" charset="-128"/>
              </a:rPr>
              <a:t>』</a:t>
            </a:r>
            <a:r>
              <a:rPr kumimoji="1" lang="ja-JP" altLang="en-US" dirty="0">
                <a:latin typeface="ＭＳ Ｐゴシック" panose="020B0600070205080204" pitchFamily="50" charset="-128"/>
                <a:ea typeface="ＭＳ Ｐゴシック" panose="020B0600070205080204" pitchFamily="50" charset="-128"/>
              </a:rPr>
              <a:t>第</a:t>
            </a:r>
            <a:r>
              <a:rPr kumimoji="1" lang="en-US" altLang="ja-JP" dirty="0">
                <a:latin typeface="ＭＳ Ｐゴシック" panose="020B0600070205080204" pitchFamily="50" charset="-128"/>
                <a:ea typeface="ＭＳ Ｐゴシック" panose="020B0600070205080204" pitchFamily="50" charset="-128"/>
              </a:rPr>
              <a:t>4</a:t>
            </a:r>
            <a:r>
              <a:rPr kumimoji="1" lang="ja-JP" altLang="en-US" dirty="0">
                <a:latin typeface="ＭＳ Ｐゴシック" panose="020B0600070205080204" pitchFamily="50" charset="-128"/>
                <a:ea typeface="ＭＳ Ｐゴシック" panose="020B0600070205080204" pitchFamily="50" charset="-128"/>
              </a:rPr>
              <a:t>巻第</a:t>
            </a:r>
            <a:r>
              <a:rPr kumimoji="1" lang="en-US" altLang="ja-JP" dirty="0">
                <a:latin typeface="ＭＳ Ｐゴシック" panose="020B0600070205080204" pitchFamily="50" charset="-128"/>
                <a:ea typeface="ＭＳ Ｐゴシック" panose="020B0600070205080204" pitchFamily="50" charset="-128"/>
              </a:rPr>
              <a:t>3</a:t>
            </a:r>
            <a:r>
              <a:rPr kumimoji="1" lang="ja-JP" altLang="en-US" dirty="0">
                <a:latin typeface="ＭＳ Ｐゴシック" panose="020B0600070205080204" pitchFamily="50" charset="-128"/>
                <a:ea typeface="ＭＳ Ｐゴシック" panose="020B0600070205080204" pitchFamily="50" charset="-128"/>
              </a:rPr>
              <a:t>号、東京大学　の主張</a:t>
            </a:r>
          </a:p>
        </p:txBody>
      </p:sp>
      <p:sp>
        <p:nvSpPr>
          <p:cNvPr id="6" name="テキスト ボックス 5">
            <a:extLst>
              <a:ext uri="{FF2B5EF4-FFF2-40B4-BE49-F238E27FC236}">
                <a16:creationId xmlns:a16="http://schemas.microsoft.com/office/drawing/2014/main" id="{7700C0BD-F45F-4C24-9A59-6EE60A3FCBDD}"/>
              </a:ext>
            </a:extLst>
          </p:cNvPr>
          <p:cNvSpPr txBox="1"/>
          <p:nvPr/>
        </p:nvSpPr>
        <p:spPr>
          <a:xfrm>
            <a:off x="540327" y="3598728"/>
            <a:ext cx="10939877" cy="1323439"/>
          </a:xfrm>
          <a:prstGeom prst="rect">
            <a:avLst/>
          </a:prstGeom>
          <a:noFill/>
          <a:ln>
            <a:solidFill>
              <a:schemeClr val="tx1"/>
            </a:solidFill>
          </a:ln>
        </p:spPr>
        <p:txBody>
          <a:bodyPr wrap="square" rtlCol="0">
            <a:spAutoFit/>
          </a:bodyPr>
          <a:lstStyle/>
          <a:p>
            <a:r>
              <a:rPr kumimoji="1" lang="ja-JP" altLang="en-US" sz="1600" dirty="0">
                <a:latin typeface="ＭＳ Ｐゴシック" panose="020B0600070205080204" pitchFamily="50" charset="-128"/>
                <a:ea typeface="ＭＳ Ｐゴシック" panose="020B0600070205080204" pitchFamily="50" charset="-128"/>
              </a:rPr>
              <a:t>今井の主張</a:t>
            </a:r>
            <a:endParaRPr kumimoji="1"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a:t>
            </a:r>
            <a:endParaRPr lang="en-US" altLang="ja-JP" sz="1600" dirty="0">
              <a:latin typeface="ＭＳ Ｐゴシック" panose="020B0600070205080204" pitchFamily="50" charset="-128"/>
              <a:ea typeface="ＭＳ Ｐゴシック" panose="020B0600070205080204" pitchFamily="50" charset="-128"/>
            </a:endParaRPr>
          </a:p>
          <a:p>
            <a:endParaRPr kumimoji="1" lang="en-US" altLang="ja-JP" sz="1600" dirty="0">
              <a:latin typeface="ＭＳ Ｐゴシック" panose="020B0600070205080204" pitchFamily="50" charset="-128"/>
              <a:ea typeface="ＭＳ Ｐゴシック" panose="020B0600070205080204" pitchFamily="50" charset="-128"/>
            </a:endParaRPr>
          </a:p>
          <a:p>
            <a:endParaRPr kumimoji="1" lang="en-US" altLang="ja-JP" sz="1600" dirty="0">
              <a:latin typeface="ＭＳ Ｐゴシック" panose="020B0600070205080204" pitchFamily="50" charset="-128"/>
              <a:ea typeface="ＭＳ Ｐゴシック" panose="020B0600070205080204" pitchFamily="50" charset="-128"/>
            </a:endParaRPr>
          </a:p>
          <a:p>
            <a:endParaRPr kumimoji="1" lang="ja-JP" altLang="en-US" sz="1600" dirty="0">
              <a:latin typeface="ＭＳ Ｐゴシック" panose="020B0600070205080204" pitchFamily="50" charset="-128"/>
              <a:ea typeface="ＭＳ Ｐゴシック" panose="020B0600070205080204" pitchFamily="50" charset="-128"/>
            </a:endParaRPr>
          </a:p>
        </p:txBody>
      </p:sp>
      <p:sp>
        <p:nvSpPr>
          <p:cNvPr id="17" name="テキスト ボックス 16">
            <a:extLst>
              <a:ext uri="{FF2B5EF4-FFF2-40B4-BE49-F238E27FC236}">
                <a16:creationId xmlns:a16="http://schemas.microsoft.com/office/drawing/2014/main" id="{2D65BF7F-068B-4D73-8F53-4D281145A487}"/>
              </a:ext>
            </a:extLst>
          </p:cNvPr>
          <p:cNvSpPr txBox="1"/>
          <p:nvPr/>
        </p:nvSpPr>
        <p:spPr>
          <a:xfrm>
            <a:off x="540327" y="4911428"/>
            <a:ext cx="10939876" cy="1569660"/>
          </a:xfrm>
          <a:prstGeom prst="rect">
            <a:avLst/>
          </a:prstGeom>
          <a:noFill/>
          <a:ln>
            <a:solidFill>
              <a:schemeClr val="tx1"/>
            </a:solidFill>
          </a:ln>
        </p:spPr>
        <p:txBody>
          <a:bodyPr wrap="square" rtlCol="0">
            <a:spAutoFit/>
          </a:bodyPr>
          <a:lstStyle/>
          <a:p>
            <a:r>
              <a:rPr kumimoji="1" lang="ja-JP" altLang="en-US" sz="1600" dirty="0">
                <a:latin typeface="ＭＳ Ｐゴシック" panose="020B0600070205080204" pitchFamily="50" charset="-128"/>
                <a:ea typeface="ＭＳ Ｐゴシック" panose="020B0600070205080204" pitchFamily="50" charset="-128"/>
              </a:rPr>
              <a:t>今井の主張の検討</a:t>
            </a:r>
            <a:endParaRPr kumimoji="1"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a:t>
            </a:r>
            <a:endParaRPr lang="en-US" altLang="ja-JP" sz="1600" dirty="0">
              <a:latin typeface="ＭＳ Ｐゴシック" panose="020B0600070205080204" pitchFamily="50" charset="-128"/>
              <a:ea typeface="ＭＳ Ｐゴシック" panose="020B0600070205080204" pitchFamily="50" charset="-128"/>
            </a:endParaRPr>
          </a:p>
          <a:p>
            <a:endParaRPr kumimoji="1" lang="en-US" altLang="ja-JP" sz="1600" dirty="0">
              <a:latin typeface="ＭＳ Ｐゴシック" panose="020B0600070205080204" pitchFamily="50" charset="-128"/>
              <a:ea typeface="ＭＳ Ｐゴシック" panose="020B0600070205080204" pitchFamily="50" charset="-128"/>
            </a:endParaRPr>
          </a:p>
          <a:p>
            <a:endParaRPr kumimoji="1" lang="en-US" altLang="ja-JP" sz="1600" dirty="0">
              <a:latin typeface="ＭＳ Ｐゴシック" panose="020B0600070205080204" pitchFamily="50" charset="-128"/>
              <a:ea typeface="ＭＳ Ｐゴシック" panose="020B0600070205080204" pitchFamily="50" charset="-128"/>
            </a:endParaRPr>
          </a:p>
          <a:p>
            <a:endParaRPr lang="en-US" altLang="ja-JP" sz="1600" dirty="0">
              <a:latin typeface="ＭＳ Ｐゴシック" panose="020B0600070205080204" pitchFamily="50" charset="-128"/>
              <a:ea typeface="ＭＳ Ｐゴシック" panose="020B0600070205080204" pitchFamily="50" charset="-128"/>
            </a:endParaRPr>
          </a:p>
          <a:p>
            <a:endParaRPr kumimoji="1" lang="ja-JP" altLang="en-US" sz="1600" dirty="0">
              <a:latin typeface="ＭＳ Ｐゴシック" panose="020B0600070205080204" pitchFamily="50" charset="-128"/>
              <a:ea typeface="ＭＳ Ｐゴシック" panose="020B0600070205080204" pitchFamily="50" charset="-128"/>
            </a:endParaRPr>
          </a:p>
        </p:txBody>
      </p:sp>
      <p:sp>
        <p:nvSpPr>
          <p:cNvPr id="7" name="テキスト ボックス 6">
            <a:extLst>
              <a:ext uri="{FF2B5EF4-FFF2-40B4-BE49-F238E27FC236}">
                <a16:creationId xmlns:a16="http://schemas.microsoft.com/office/drawing/2014/main" id="{0C7572AB-7308-499E-8C52-EAE05AC2B423}"/>
              </a:ext>
            </a:extLst>
          </p:cNvPr>
          <p:cNvSpPr txBox="1"/>
          <p:nvPr/>
        </p:nvSpPr>
        <p:spPr>
          <a:xfrm>
            <a:off x="896283" y="4091170"/>
            <a:ext cx="10583920" cy="830997"/>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ea typeface="ＭＳ Ｐゴシック" panose="020B0600070205080204" pitchFamily="50" charset="-128"/>
              </a:rPr>
              <a:t>今井は国有部門（国有及び国有株支配企業）の経営効率の評価にあたり、</a:t>
            </a:r>
            <a:endParaRPr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・「総資本回転率」を分析し、民間企業や外資系企業よりも劣っている。</a:t>
            </a:r>
            <a:endParaRPr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・業種別の際を考慮しても、国有部門の資本効率は低い。</a:t>
            </a:r>
            <a:endParaRPr kumimoji="1" lang="ja-JP" altLang="en-US" dirty="0"/>
          </a:p>
        </p:txBody>
      </p:sp>
      <p:sp>
        <p:nvSpPr>
          <p:cNvPr id="8" name="正方形/長方形 7">
            <a:extLst>
              <a:ext uri="{FF2B5EF4-FFF2-40B4-BE49-F238E27FC236}">
                <a16:creationId xmlns:a16="http://schemas.microsoft.com/office/drawing/2014/main" id="{DE6FF24D-4C66-4BC8-9CD6-6320ABB1EBB8}"/>
              </a:ext>
            </a:extLst>
          </p:cNvPr>
          <p:cNvSpPr/>
          <p:nvPr/>
        </p:nvSpPr>
        <p:spPr>
          <a:xfrm>
            <a:off x="896283" y="5357703"/>
            <a:ext cx="10583920" cy="1077218"/>
          </a:xfrm>
          <a:prstGeom prst="rect">
            <a:avLst/>
          </a:prstGeom>
          <a:ln>
            <a:solidFill>
              <a:schemeClr val="tx1"/>
            </a:solidFill>
          </a:ln>
        </p:spPr>
        <p:txBody>
          <a:bodyPr wrap="square">
            <a:spAutoFit/>
          </a:bodyPr>
          <a:lstStyle/>
          <a:p>
            <a:r>
              <a:rPr lang="ja-JP" altLang="en-US" sz="1600" dirty="0">
                <a:latin typeface="ＭＳ Ｐゴシック" panose="020B0600070205080204" pitchFamily="50" charset="-128"/>
                <a:ea typeface="ＭＳ Ｐゴシック" panose="020B0600070205080204" pitchFamily="50" charset="-128"/>
              </a:rPr>
              <a:t>・経営効率の評価をするにあたり、「総資本回転率」のみによって分析している。</a:t>
            </a:r>
            <a:endParaRPr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・業種別の際を考慮しようとしているが、比較対象に民間企業が無い（比較対象は集団企業と外資企業のみ）。</a:t>
            </a:r>
            <a:endParaRPr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・「総資本回転率」からは企業の損益は判らないのであるから、赤字企業であっても総資本回転率が高ければ経営効率が　</a:t>
            </a:r>
            <a:endParaRPr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高い企業であるとの結論が出てしまう。</a:t>
            </a:r>
          </a:p>
        </p:txBody>
      </p:sp>
      <p:pic>
        <p:nvPicPr>
          <p:cNvPr id="3" name="図 2">
            <a:extLst>
              <a:ext uri="{FF2B5EF4-FFF2-40B4-BE49-F238E27FC236}">
                <a16:creationId xmlns:a16="http://schemas.microsoft.com/office/drawing/2014/main" id="{03950B22-FB30-4DD6-9360-98FD272F87CA}"/>
              </a:ext>
            </a:extLst>
          </p:cNvPr>
          <p:cNvPicPr>
            <a:picLocks noChangeAspect="1"/>
          </p:cNvPicPr>
          <p:nvPr/>
        </p:nvPicPr>
        <p:blipFill>
          <a:blip r:embed="rId3"/>
          <a:stretch>
            <a:fillRect/>
          </a:stretch>
        </p:blipFill>
        <p:spPr>
          <a:xfrm>
            <a:off x="540327" y="1214727"/>
            <a:ext cx="10724503" cy="2021163"/>
          </a:xfrm>
          <a:prstGeom prst="rect">
            <a:avLst/>
          </a:prstGeom>
        </p:spPr>
      </p:pic>
    </p:spTree>
    <p:extLst>
      <p:ext uri="{BB962C8B-B14F-4D97-AF65-F5344CB8AC3E}">
        <p14:creationId xmlns:p14="http://schemas.microsoft.com/office/powerpoint/2010/main" val="813162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コンテンツ プレースホルダ 2">
            <a:extLst>
              <a:ext uri="{FF2B5EF4-FFF2-40B4-BE49-F238E27FC236}">
                <a16:creationId xmlns:a16="http://schemas.microsoft.com/office/drawing/2014/main" id="{141F6167-C498-49C0-B833-51465A284A4C}"/>
              </a:ext>
            </a:extLst>
          </p:cNvPr>
          <p:cNvSpPr>
            <a:spLocks noGrp="1"/>
          </p:cNvSpPr>
          <p:nvPr>
            <p:ph idx="1"/>
          </p:nvPr>
        </p:nvSpPr>
        <p:spPr>
          <a:xfrm>
            <a:off x="364420" y="912466"/>
            <a:ext cx="11325352" cy="360363"/>
          </a:xfrm>
          <a:ln>
            <a:solidFill>
              <a:schemeClr val="tx1"/>
            </a:solidFill>
            <a:miter lim="800000"/>
            <a:headEnd/>
            <a:tailEnd/>
          </a:ln>
        </p:spPr>
        <p:txBody>
          <a:bodyPr/>
          <a:lstStyle/>
          <a:p>
            <a:pPr eaLnBrk="1" hangingPunct="1">
              <a:buFont typeface="Arial" panose="020B0604020202020204" pitchFamily="34" charset="0"/>
              <a:buNone/>
            </a:pPr>
            <a:r>
              <a:rPr lang="ja-JP" altLang="en-US" sz="1800" b="1" dirty="0"/>
              <a:t>企業の売上高、利益</a:t>
            </a:r>
            <a:r>
              <a:rPr lang="ja-JP" altLang="en-US" sz="1800" dirty="0"/>
              <a:t>　</a:t>
            </a:r>
          </a:p>
        </p:txBody>
      </p:sp>
      <p:sp>
        <p:nvSpPr>
          <p:cNvPr id="17411" name="テキスト ボックス 6">
            <a:extLst>
              <a:ext uri="{FF2B5EF4-FFF2-40B4-BE49-F238E27FC236}">
                <a16:creationId xmlns:a16="http://schemas.microsoft.com/office/drawing/2014/main" id="{93B5E24A-92B0-4EEE-B161-43BF0F3907C2}"/>
              </a:ext>
            </a:extLst>
          </p:cNvPr>
          <p:cNvSpPr txBox="1">
            <a:spLocks noChangeArrowheads="1"/>
          </p:cNvSpPr>
          <p:nvPr/>
        </p:nvSpPr>
        <p:spPr bwMode="auto">
          <a:xfrm>
            <a:off x="364420" y="1269605"/>
            <a:ext cx="19704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latin typeface="Arial" panose="020B0604020202020204" pitchFamily="34" charset="0"/>
              </a:rPr>
              <a:t>図</a:t>
            </a:r>
            <a:r>
              <a:rPr lang="en-US" altLang="ja-JP" sz="1200" dirty="0">
                <a:latin typeface="Arial" panose="020B0604020202020204" pitchFamily="34" charset="0"/>
              </a:rPr>
              <a:t>4</a:t>
            </a:r>
            <a:r>
              <a:rPr lang="ja-JP" altLang="en-US" sz="1200" dirty="0">
                <a:latin typeface="Arial" panose="020B0604020202020204" pitchFamily="34" charset="0"/>
              </a:rPr>
              <a:t>－</a:t>
            </a:r>
            <a:r>
              <a:rPr lang="en-US" altLang="ja-JP" sz="1200" dirty="0">
                <a:latin typeface="Arial" panose="020B0604020202020204" pitchFamily="34" charset="0"/>
              </a:rPr>
              <a:t>1</a:t>
            </a:r>
            <a:r>
              <a:rPr lang="ja-JP" altLang="en-US" sz="1200" dirty="0">
                <a:latin typeface="Arial" panose="020B0604020202020204" pitchFamily="34" charset="0"/>
              </a:rPr>
              <a:t>：企業区分別売上高</a:t>
            </a:r>
          </a:p>
        </p:txBody>
      </p:sp>
      <p:sp>
        <p:nvSpPr>
          <p:cNvPr id="17412" name="テキスト ボックス 7">
            <a:extLst>
              <a:ext uri="{FF2B5EF4-FFF2-40B4-BE49-F238E27FC236}">
                <a16:creationId xmlns:a16="http://schemas.microsoft.com/office/drawing/2014/main" id="{8DC2E900-0D48-4B43-8C1D-CA797CB51194}"/>
              </a:ext>
            </a:extLst>
          </p:cNvPr>
          <p:cNvSpPr txBox="1">
            <a:spLocks noChangeArrowheads="1"/>
          </p:cNvSpPr>
          <p:nvPr/>
        </p:nvSpPr>
        <p:spPr bwMode="auto">
          <a:xfrm>
            <a:off x="6027097" y="1269605"/>
            <a:ext cx="18165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latin typeface="Arial" panose="020B0604020202020204" pitchFamily="34" charset="0"/>
              </a:rPr>
              <a:t>図</a:t>
            </a:r>
            <a:r>
              <a:rPr lang="en-US" altLang="ja-JP" sz="1200" dirty="0">
                <a:latin typeface="Arial" panose="020B0604020202020204" pitchFamily="34" charset="0"/>
              </a:rPr>
              <a:t>4</a:t>
            </a:r>
            <a:r>
              <a:rPr lang="ja-JP" altLang="en-US" sz="1200" dirty="0">
                <a:latin typeface="Arial" panose="020B0604020202020204" pitchFamily="34" charset="0"/>
              </a:rPr>
              <a:t>－</a:t>
            </a:r>
            <a:r>
              <a:rPr lang="en-US" altLang="ja-JP" sz="1200" dirty="0">
                <a:latin typeface="Arial" panose="020B0604020202020204" pitchFamily="34" charset="0"/>
              </a:rPr>
              <a:t>2</a:t>
            </a:r>
            <a:r>
              <a:rPr lang="ja-JP" altLang="en-US" sz="1200" dirty="0">
                <a:latin typeface="Arial" panose="020B0604020202020204" pitchFamily="34" charset="0"/>
              </a:rPr>
              <a:t>：企業区分別利益</a:t>
            </a:r>
          </a:p>
        </p:txBody>
      </p:sp>
      <p:sp>
        <p:nvSpPr>
          <p:cNvPr id="17413" name="テキスト ボックス 11">
            <a:extLst>
              <a:ext uri="{FF2B5EF4-FFF2-40B4-BE49-F238E27FC236}">
                <a16:creationId xmlns:a16="http://schemas.microsoft.com/office/drawing/2014/main" id="{85074335-2CCB-4E04-953F-B97B3805E3B7}"/>
              </a:ext>
            </a:extLst>
          </p:cNvPr>
          <p:cNvSpPr txBox="1">
            <a:spLocks noChangeArrowheads="1"/>
          </p:cNvSpPr>
          <p:nvPr/>
        </p:nvSpPr>
        <p:spPr bwMode="auto">
          <a:xfrm>
            <a:off x="364420" y="5366353"/>
            <a:ext cx="5278566" cy="95410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b="1" dirty="0">
                <a:latin typeface="Arial" panose="020B0604020202020204" pitchFamily="34" charset="0"/>
              </a:rPr>
              <a:t>＜売上高＞</a:t>
            </a:r>
            <a:endParaRPr lang="en-US" altLang="ja-JP" sz="1400" b="1" dirty="0">
              <a:latin typeface="Arial" panose="020B0604020202020204" pitchFamily="34" charset="0"/>
            </a:endParaRPr>
          </a:p>
          <a:p>
            <a:pPr>
              <a:spcBef>
                <a:spcPct val="0"/>
              </a:spcBef>
              <a:buNone/>
            </a:pPr>
            <a:r>
              <a:rPr lang="ja-JP" altLang="ja-JP" sz="1400" b="1" dirty="0">
                <a:latin typeface="ＭＳ Ｐゴシック" panose="020B0600070205080204" pitchFamily="50" charset="-128"/>
              </a:rPr>
              <a:t>売上高は、いずれの企業区分とも</a:t>
            </a:r>
            <a:r>
              <a:rPr lang="en-US" altLang="ja-JP" sz="1400" b="1" dirty="0">
                <a:latin typeface="ＭＳ Ｐゴシック" panose="020B0600070205080204" pitchFamily="50" charset="-128"/>
              </a:rPr>
              <a:t>2014</a:t>
            </a:r>
            <a:r>
              <a:rPr lang="ja-JP" altLang="ja-JP" sz="1400" b="1" dirty="0">
                <a:latin typeface="ＭＳ Ｐゴシック" panose="020B0600070205080204" pitchFamily="50" charset="-128"/>
              </a:rPr>
              <a:t>年まで増加し続け</a:t>
            </a:r>
            <a:r>
              <a:rPr lang="ja-JP" altLang="en-US" sz="1400" b="1" dirty="0">
                <a:latin typeface="ＭＳ Ｐゴシック" panose="020B0600070205080204" pitchFamily="50" charset="-128"/>
              </a:rPr>
              <a:t>ている</a:t>
            </a:r>
            <a:r>
              <a:rPr lang="ja-JP" altLang="ja-JP" sz="1400" b="1" dirty="0">
                <a:latin typeface="ＭＳ Ｐゴシック" panose="020B0600070205080204" pitchFamily="50" charset="-128"/>
              </a:rPr>
              <a:t>（私営</a:t>
            </a:r>
            <a:r>
              <a:rPr lang="ja-JP" altLang="en-US" sz="1400" b="1" dirty="0">
                <a:latin typeface="ＭＳ Ｐゴシック" panose="020B0600070205080204" pitchFamily="50" charset="-128"/>
              </a:rPr>
              <a:t>、その他</a:t>
            </a:r>
            <a:r>
              <a:rPr lang="ja-JP" altLang="ja-JP" sz="1400" b="1" dirty="0">
                <a:latin typeface="ＭＳ Ｐゴシック" panose="020B0600070205080204" pitchFamily="50" charset="-128"/>
              </a:rPr>
              <a:t>は</a:t>
            </a:r>
            <a:r>
              <a:rPr lang="en-US" altLang="ja-JP" sz="1400" b="1" dirty="0">
                <a:latin typeface="ＭＳ Ｐゴシック" panose="020B0600070205080204" pitchFamily="50" charset="-128"/>
              </a:rPr>
              <a:t>2015</a:t>
            </a:r>
            <a:r>
              <a:rPr lang="ja-JP" altLang="en-US" sz="1400" b="1" dirty="0" err="1">
                <a:latin typeface="ＭＳ Ｐゴシック" panose="020B0600070205080204" pitchFamily="50" charset="-128"/>
              </a:rPr>
              <a:t>、</a:t>
            </a:r>
            <a:r>
              <a:rPr lang="en-US" altLang="ja-JP" sz="1400" b="1" dirty="0">
                <a:latin typeface="ＭＳ Ｐゴシック" panose="020B0600070205080204" pitchFamily="50" charset="-128"/>
              </a:rPr>
              <a:t>2016</a:t>
            </a:r>
            <a:r>
              <a:rPr lang="ja-JP" altLang="ja-JP" sz="1400" b="1" dirty="0">
                <a:latin typeface="ＭＳ Ｐゴシック" panose="020B0600070205080204" pitchFamily="50" charset="-128"/>
              </a:rPr>
              <a:t>年も増加、狭義の国有は</a:t>
            </a:r>
            <a:r>
              <a:rPr lang="en-US" altLang="ja-JP" sz="1400" b="1" dirty="0">
                <a:latin typeface="ＭＳ Ｐゴシック" panose="020B0600070205080204" pitchFamily="50" charset="-128"/>
              </a:rPr>
              <a:t>2013</a:t>
            </a:r>
            <a:r>
              <a:rPr lang="ja-JP" altLang="ja-JP" sz="1400" b="1" dirty="0">
                <a:latin typeface="ＭＳ Ｐゴシック" panose="020B0600070205080204" pitchFamily="50" charset="-128"/>
              </a:rPr>
              <a:t>年まで増加）</a:t>
            </a:r>
            <a:r>
              <a:rPr lang="ja-JP" altLang="en-US" sz="1400" b="1" dirty="0">
                <a:latin typeface="ＭＳ Ｐゴシック" panose="020B0600070205080204" pitchFamily="50" charset="-128"/>
              </a:rPr>
              <a:t>。</a:t>
            </a:r>
            <a:endParaRPr lang="en-US" altLang="ja-JP" sz="1400" b="1" dirty="0">
              <a:latin typeface="ＭＳ Ｐゴシック" panose="020B0600070205080204" pitchFamily="50" charset="-128"/>
            </a:endParaRPr>
          </a:p>
          <a:p>
            <a:pPr>
              <a:spcBef>
                <a:spcPct val="0"/>
              </a:spcBef>
              <a:buNone/>
            </a:pPr>
            <a:r>
              <a:rPr lang="en-US" altLang="ja-JP" sz="1400" b="1" dirty="0">
                <a:latin typeface="ＭＳ Ｐゴシック" panose="020B0600070205080204" pitchFamily="50" charset="-128"/>
              </a:rPr>
              <a:t>2015</a:t>
            </a:r>
            <a:r>
              <a:rPr lang="ja-JP" altLang="en-US" sz="1400" b="1" dirty="0" err="1">
                <a:latin typeface="ＭＳ Ｐゴシック" panose="020B0600070205080204" pitchFamily="50" charset="-128"/>
              </a:rPr>
              <a:t>、</a:t>
            </a:r>
            <a:r>
              <a:rPr lang="en-US" altLang="ja-JP" sz="1400" b="1" dirty="0">
                <a:latin typeface="ＭＳ Ｐゴシック" panose="020B0600070205080204" pitchFamily="50" charset="-128"/>
              </a:rPr>
              <a:t>2016</a:t>
            </a:r>
            <a:r>
              <a:rPr lang="ja-JP" altLang="en-US" sz="1400" b="1" dirty="0">
                <a:latin typeface="ＭＳ Ｐゴシック" panose="020B0600070205080204" pitchFamily="50" charset="-128"/>
              </a:rPr>
              <a:t>年は私営企業以外はすべての企業が減少または横ばい。</a:t>
            </a:r>
          </a:p>
        </p:txBody>
      </p:sp>
      <p:sp>
        <p:nvSpPr>
          <p:cNvPr id="17415" name="スライド番号プレースホルダ 11">
            <a:extLst>
              <a:ext uri="{FF2B5EF4-FFF2-40B4-BE49-F238E27FC236}">
                <a16:creationId xmlns:a16="http://schemas.microsoft.com/office/drawing/2014/main" id="{1547FA43-8010-4EC7-8842-6A0EC1E622B0}"/>
              </a:ext>
            </a:extLst>
          </p:cNvPr>
          <p:cNvSpPr>
            <a:spLocks noGrp="1"/>
          </p:cNvSpPr>
          <p:nvPr>
            <p:ph type="sldNum" sz="quarter" idx="12"/>
          </p:nvPr>
        </p:nvSpPr>
        <p:spPr bwMode="auto">
          <a:xfrm>
            <a:off x="9336622" y="6421229"/>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E506496-590F-46A1-96CE-8D4A99AF60F2}" type="slidenum">
              <a:rPr lang="ja-JP" altLang="en-US" sz="1200">
                <a:ln>
                  <a:solidFill>
                    <a:schemeClr val="tx1"/>
                  </a:solidFill>
                </a:ln>
              </a:rPr>
              <a:pPr>
                <a:spcBef>
                  <a:spcPct val="0"/>
                </a:spcBef>
                <a:buFontTx/>
                <a:buNone/>
              </a:pPr>
              <a:t>13</a:t>
            </a:fld>
            <a:endParaRPr lang="ja-JP" altLang="en-US" sz="1200" dirty="0">
              <a:ln>
                <a:solidFill>
                  <a:schemeClr val="tx1"/>
                </a:solidFill>
              </a:ln>
            </a:endParaRPr>
          </a:p>
        </p:txBody>
      </p:sp>
      <p:sp>
        <p:nvSpPr>
          <p:cNvPr id="17417" name="テキスト ボックス 12">
            <a:extLst>
              <a:ext uri="{FF2B5EF4-FFF2-40B4-BE49-F238E27FC236}">
                <a16:creationId xmlns:a16="http://schemas.microsoft.com/office/drawing/2014/main" id="{6C7DED07-76D5-4B67-8E34-BB46DA819947}"/>
              </a:ext>
            </a:extLst>
          </p:cNvPr>
          <p:cNvSpPr txBox="1">
            <a:spLocks noChangeArrowheads="1"/>
          </p:cNvSpPr>
          <p:nvPr/>
        </p:nvSpPr>
        <p:spPr bwMode="auto">
          <a:xfrm>
            <a:off x="6027097" y="5366353"/>
            <a:ext cx="5090539" cy="138499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b="1" dirty="0">
                <a:latin typeface="Arial" panose="020B0604020202020204" pitchFamily="34" charset="0"/>
              </a:rPr>
              <a:t>＜利益＞</a:t>
            </a:r>
            <a:endParaRPr lang="en-US" altLang="ja-JP" sz="1400" b="1" dirty="0">
              <a:latin typeface="Arial" panose="020B0604020202020204" pitchFamily="34" charset="0"/>
            </a:endParaRPr>
          </a:p>
          <a:p>
            <a:pPr>
              <a:spcBef>
                <a:spcPct val="0"/>
              </a:spcBef>
              <a:buNone/>
            </a:pPr>
            <a:r>
              <a:rPr lang="ja-JP" altLang="ja-JP" sz="1400" b="1" dirty="0">
                <a:latin typeface="ＭＳ Ｐゴシック" panose="020B0600070205080204" pitchFamily="50" charset="-128"/>
                <a:cs typeface="Times New Roman" panose="02020603050405020304" pitchFamily="18" charset="0"/>
              </a:rPr>
              <a:t>私営企業以外の企業が</a:t>
            </a:r>
            <a:r>
              <a:rPr lang="en-US" altLang="ja-JP" sz="1400" b="1" dirty="0">
                <a:latin typeface="ＭＳ Ｐゴシック" panose="020B0600070205080204" pitchFamily="50" charset="-128"/>
                <a:cs typeface="Times New Roman" panose="02020603050405020304" pitchFamily="18" charset="0"/>
              </a:rPr>
              <a:t>2008</a:t>
            </a:r>
            <a:r>
              <a:rPr lang="ja-JP" altLang="ja-JP" sz="1400" b="1" dirty="0" err="1">
                <a:latin typeface="ＭＳ Ｐゴシック" panose="020B0600070205080204" pitchFamily="50" charset="-128"/>
                <a:cs typeface="Times New Roman" panose="02020603050405020304" pitchFamily="18" charset="0"/>
              </a:rPr>
              <a:t>、</a:t>
            </a:r>
            <a:r>
              <a:rPr lang="en-US" altLang="ja-JP" sz="1400" b="1" dirty="0">
                <a:latin typeface="ＭＳ Ｐゴシック" panose="020B0600070205080204" pitchFamily="50" charset="-128"/>
                <a:cs typeface="Times New Roman" panose="02020603050405020304" pitchFamily="18" charset="0"/>
              </a:rPr>
              <a:t>09</a:t>
            </a:r>
            <a:r>
              <a:rPr lang="ja-JP" altLang="ja-JP" sz="1400" b="1" dirty="0">
                <a:latin typeface="ＭＳ Ｐゴシック" panose="020B0600070205080204" pitchFamily="50" charset="-128"/>
                <a:cs typeface="Times New Roman" panose="02020603050405020304" pitchFamily="18" charset="0"/>
              </a:rPr>
              <a:t>年に若干の減少または横ばい傾向を示し、</a:t>
            </a:r>
            <a:r>
              <a:rPr lang="en-US" altLang="ja-JP" sz="1400" b="1" dirty="0">
                <a:latin typeface="ＭＳ Ｐゴシック" panose="020B0600070205080204" pitchFamily="50" charset="-128"/>
                <a:cs typeface="Times New Roman" panose="02020603050405020304" pitchFamily="18" charset="0"/>
              </a:rPr>
              <a:t>2010</a:t>
            </a:r>
            <a:r>
              <a:rPr lang="ja-JP" altLang="ja-JP" sz="1400" b="1" dirty="0">
                <a:latin typeface="ＭＳ Ｐゴシック" panose="020B0600070205080204" pitchFamily="50" charset="-128"/>
                <a:cs typeface="Times New Roman" panose="02020603050405020304" pitchFamily="18" charset="0"/>
              </a:rPr>
              <a:t>年以降は若干の増加または横ばい傾向を示し</a:t>
            </a:r>
            <a:r>
              <a:rPr lang="en-US" altLang="ja-JP" sz="1400" b="1" dirty="0">
                <a:latin typeface="ＭＳ Ｐゴシック" panose="020B0600070205080204" pitchFamily="50" charset="-128"/>
                <a:cs typeface="Times New Roman" panose="02020603050405020304" pitchFamily="18" charset="0"/>
              </a:rPr>
              <a:t>2014</a:t>
            </a:r>
            <a:r>
              <a:rPr lang="ja-JP" altLang="ja-JP" sz="1400" b="1" dirty="0" err="1">
                <a:latin typeface="ＭＳ Ｐゴシック" panose="020B0600070205080204" pitchFamily="50" charset="-128"/>
                <a:cs typeface="Times New Roman" panose="02020603050405020304" pitchFamily="18" charset="0"/>
              </a:rPr>
              <a:t>、</a:t>
            </a:r>
            <a:r>
              <a:rPr lang="en-US" altLang="ja-JP" sz="1400" b="1" dirty="0">
                <a:latin typeface="ＭＳ Ｐゴシック" panose="020B0600070205080204" pitchFamily="50" charset="-128"/>
                <a:cs typeface="Times New Roman" panose="02020603050405020304" pitchFamily="18" charset="0"/>
              </a:rPr>
              <a:t>15</a:t>
            </a:r>
            <a:r>
              <a:rPr lang="ja-JP" altLang="ja-JP" sz="1400" b="1" dirty="0">
                <a:latin typeface="ＭＳ Ｐゴシック" panose="020B0600070205080204" pitchFamily="50" charset="-128"/>
                <a:cs typeface="Times New Roman" panose="02020603050405020304" pitchFamily="18" charset="0"/>
              </a:rPr>
              <a:t>年に</a:t>
            </a:r>
            <a:r>
              <a:rPr lang="ja-JP" altLang="en-US" sz="1400" b="1" dirty="0">
                <a:latin typeface="ＭＳ Ｐゴシック" panose="020B0600070205080204" pitchFamily="50" charset="-128"/>
                <a:cs typeface="Times New Roman" panose="02020603050405020304" pitchFamily="18" charset="0"/>
              </a:rPr>
              <a:t>減少または横ばい、</a:t>
            </a:r>
            <a:r>
              <a:rPr lang="en-US" altLang="ja-JP" sz="1400" b="1" dirty="0">
                <a:latin typeface="ＭＳ Ｐゴシック" panose="020B0600070205080204" pitchFamily="50" charset="-128"/>
                <a:cs typeface="Times New Roman" panose="02020603050405020304" pitchFamily="18" charset="0"/>
              </a:rPr>
              <a:t>2016</a:t>
            </a:r>
            <a:r>
              <a:rPr lang="ja-JP" altLang="en-US" sz="1400" b="1" dirty="0">
                <a:latin typeface="ＭＳ Ｐゴシック" panose="020B0600070205080204" pitchFamily="50" charset="-128"/>
                <a:cs typeface="Times New Roman" panose="02020603050405020304" pitchFamily="18" charset="0"/>
              </a:rPr>
              <a:t>年に若干上昇。</a:t>
            </a:r>
            <a:endParaRPr lang="en-US" altLang="ja-JP" sz="1400" b="1" dirty="0">
              <a:latin typeface="ＭＳ Ｐゴシック" panose="020B0600070205080204" pitchFamily="50" charset="-128"/>
              <a:cs typeface="Times New Roman" panose="02020603050405020304" pitchFamily="18" charset="0"/>
            </a:endParaRPr>
          </a:p>
          <a:p>
            <a:pPr>
              <a:spcBef>
                <a:spcPct val="0"/>
              </a:spcBef>
              <a:buNone/>
            </a:pPr>
            <a:r>
              <a:rPr lang="ja-JP" altLang="ja-JP" sz="1400" b="1" dirty="0">
                <a:latin typeface="ＭＳ Ｐゴシック" panose="020B0600070205080204" pitchFamily="50" charset="-128"/>
                <a:cs typeface="Times New Roman" panose="02020603050405020304" pitchFamily="18" charset="0"/>
              </a:rPr>
              <a:t>私営企業は</a:t>
            </a:r>
            <a:r>
              <a:rPr lang="en-US" altLang="ja-JP" sz="1400" b="1" dirty="0">
                <a:latin typeface="ＭＳ Ｐゴシック" panose="020B0600070205080204" pitchFamily="50" charset="-128"/>
                <a:cs typeface="Times New Roman" panose="02020603050405020304" pitchFamily="18" charset="0"/>
              </a:rPr>
              <a:t>2012</a:t>
            </a:r>
            <a:r>
              <a:rPr lang="ja-JP" altLang="ja-JP" sz="1400" b="1" dirty="0">
                <a:latin typeface="ＭＳ Ｐゴシック" panose="020B0600070205080204" pitchFamily="50" charset="-128"/>
                <a:cs typeface="Times New Roman" panose="02020603050405020304" pitchFamily="18" charset="0"/>
              </a:rPr>
              <a:t>年以降に伸びが減速している</a:t>
            </a:r>
            <a:r>
              <a:rPr lang="ja-JP" altLang="en-US" sz="1400" b="1" dirty="0">
                <a:latin typeface="ＭＳ Ｐゴシック" panose="020B0600070205080204" pitchFamily="50" charset="-128"/>
                <a:cs typeface="Times New Roman" panose="02020603050405020304" pitchFamily="18" charset="0"/>
              </a:rPr>
              <a:t>。</a:t>
            </a:r>
            <a:endParaRPr lang="en-US" altLang="ja-JP" sz="1400" b="1" dirty="0">
              <a:latin typeface="ＭＳ Ｐゴシック" panose="020B0600070205080204" pitchFamily="50" charset="-128"/>
              <a:cs typeface="Times New Roman" panose="02020603050405020304" pitchFamily="18" charset="0"/>
            </a:endParaRPr>
          </a:p>
          <a:p>
            <a:pPr>
              <a:spcBef>
                <a:spcPct val="0"/>
              </a:spcBef>
              <a:buNone/>
            </a:pPr>
            <a:r>
              <a:rPr lang="ja-JP" altLang="ja-JP" sz="1400" b="1" dirty="0">
                <a:latin typeface="ＭＳ Ｐゴシック" panose="020B0600070205080204" pitchFamily="50" charset="-128"/>
                <a:cs typeface="Times New Roman" panose="02020603050405020304" pitchFamily="18" charset="0"/>
              </a:rPr>
              <a:t>それ以外の年次は全ての企業とも増加傾向を示している。</a:t>
            </a:r>
            <a:endParaRPr lang="ja-JP" altLang="en-US" sz="1400" b="1" dirty="0">
              <a:latin typeface="ＭＳ Ｐゴシック" panose="020B0600070205080204" pitchFamily="50" charset="-128"/>
            </a:endParaRPr>
          </a:p>
        </p:txBody>
      </p:sp>
      <p:sp>
        <p:nvSpPr>
          <p:cNvPr id="16" name="タイトル 1">
            <a:extLst>
              <a:ext uri="{FF2B5EF4-FFF2-40B4-BE49-F238E27FC236}">
                <a16:creationId xmlns:a16="http://schemas.microsoft.com/office/drawing/2014/main" id="{F04B6C07-0B8D-417C-BF58-46BC4E2564AF}"/>
              </a:ext>
            </a:extLst>
          </p:cNvPr>
          <p:cNvSpPr>
            <a:spLocks noGrp="1"/>
          </p:cNvSpPr>
          <p:nvPr/>
        </p:nvSpPr>
        <p:spPr>
          <a:xfrm>
            <a:off x="364421" y="71646"/>
            <a:ext cx="11325351" cy="765094"/>
          </a:xfrm>
          <a:prstGeom prst="rect">
            <a:avLst/>
          </a:prstGeom>
          <a:ln w="28575">
            <a:solidFill>
              <a:schemeClr val="tx1"/>
            </a:solidFill>
            <a:miter lim="800000"/>
            <a:headEnd/>
            <a:tailEnd/>
          </a:ln>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400" b="1" dirty="0"/>
              <a:t>４．統計データに基づく現在の国有企業</a:t>
            </a:r>
            <a:endParaRPr lang="en-US" altLang="ja-JP" sz="2400" b="1" dirty="0"/>
          </a:p>
          <a:p>
            <a:pPr algn="ctr"/>
            <a:r>
              <a:rPr lang="ja-JP" altLang="en-US" sz="1800" b="1" dirty="0"/>
              <a:t>（１）リーマンショックを転機としての変化　（</a:t>
            </a:r>
            <a:r>
              <a:rPr lang="en-US" altLang="ja-JP" sz="1800" b="1" dirty="0"/>
              <a:t>No.1)</a:t>
            </a:r>
            <a:endParaRPr lang="ja-JP" altLang="en-US" sz="1800" b="1" dirty="0"/>
          </a:p>
        </p:txBody>
      </p:sp>
      <p:pic>
        <p:nvPicPr>
          <p:cNvPr id="2" name="図 1">
            <a:extLst>
              <a:ext uri="{FF2B5EF4-FFF2-40B4-BE49-F238E27FC236}">
                <a16:creationId xmlns:a16="http://schemas.microsoft.com/office/drawing/2014/main" id="{E7F8F259-B0E3-4872-AD18-9B37BDB4AEF4}"/>
              </a:ext>
            </a:extLst>
          </p:cNvPr>
          <p:cNvPicPr>
            <a:picLocks noChangeAspect="1"/>
          </p:cNvPicPr>
          <p:nvPr/>
        </p:nvPicPr>
        <p:blipFill>
          <a:blip r:embed="rId3"/>
          <a:stretch>
            <a:fillRect/>
          </a:stretch>
        </p:blipFill>
        <p:spPr>
          <a:xfrm>
            <a:off x="364420" y="1483831"/>
            <a:ext cx="5278566" cy="3806796"/>
          </a:xfrm>
          <a:prstGeom prst="rect">
            <a:avLst/>
          </a:prstGeom>
        </p:spPr>
      </p:pic>
      <p:pic>
        <p:nvPicPr>
          <p:cNvPr id="3" name="図 2">
            <a:extLst>
              <a:ext uri="{FF2B5EF4-FFF2-40B4-BE49-F238E27FC236}">
                <a16:creationId xmlns:a16="http://schemas.microsoft.com/office/drawing/2014/main" id="{32D9793A-C06A-4D96-BB08-51E748E8E25F}"/>
              </a:ext>
            </a:extLst>
          </p:cNvPr>
          <p:cNvPicPr>
            <a:picLocks noChangeAspect="1"/>
          </p:cNvPicPr>
          <p:nvPr/>
        </p:nvPicPr>
        <p:blipFill>
          <a:blip r:embed="rId4"/>
          <a:stretch>
            <a:fillRect/>
          </a:stretch>
        </p:blipFill>
        <p:spPr>
          <a:xfrm>
            <a:off x="6027097" y="1575170"/>
            <a:ext cx="5208376" cy="3756177"/>
          </a:xfrm>
          <a:prstGeom prst="rect">
            <a:avLst/>
          </a:prstGeom>
        </p:spPr>
      </p:pic>
    </p:spTree>
    <p:extLst>
      <p:ext uri="{BB962C8B-B14F-4D97-AF65-F5344CB8AC3E}">
        <p14:creationId xmlns:p14="http://schemas.microsoft.com/office/powerpoint/2010/main" val="801553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コンテンツ プレースホルダ 2">
            <a:extLst>
              <a:ext uri="{FF2B5EF4-FFF2-40B4-BE49-F238E27FC236}">
                <a16:creationId xmlns:a16="http://schemas.microsoft.com/office/drawing/2014/main" id="{141F6167-C498-49C0-B833-51465A284A4C}"/>
              </a:ext>
            </a:extLst>
          </p:cNvPr>
          <p:cNvSpPr>
            <a:spLocks noGrp="1"/>
          </p:cNvSpPr>
          <p:nvPr>
            <p:ph idx="1"/>
          </p:nvPr>
        </p:nvSpPr>
        <p:spPr>
          <a:xfrm>
            <a:off x="359022" y="934858"/>
            <a:ext cx="11335743" cy="360363"/>
          </a:xfrm>
          <a:ln>
            <a:solidFill>
              <a:schemeClr val="tx1"/>
            </a:solidFill>
            <a:miter lim="800000"/>
            <a:headEnd/>
            <a:tailEnd/>
          </a:ln>
        </p:spPr>
        <p:txBody>
          <a:bodyPr/>
          <a:lstStyle/>
          <a:p>
            <a:pPr eaLnBrk="1" hangingPunct="1">
              <a:buFont typeface="Arial" panose="020B0604020202020204" pitchFamily="34" charset="0"/>
              <a:buNone/>
            </a:pPr>
            <a:r>
              <a:rPr lang="ja-JP" altLang="en-US" sz="1800" b="1" dirty="0"/>
              <a:t>企業の総資産額、人員</a:t>
            </a:r>
            <a:r>
              <a:rPr lang="ja-JP" altLang="en-US" sz="1800" dirty="0"/>
              <a:t>　</a:t>
            </a:r>
          </a:p>
        </p:txBody>
      </p:sp>
      <p:sp>
        <p:nvSpPr>
          <p:cNvPr id="17411" name="テキスト ボックス 6">
            <a:extLst>
              <a:ext uri="{FF2B5EF4-FFF2-40B4-BE49-F238E27FC236}">
                <a16:creationId xmlns:a16="http://schemas.microsoft.com/office/drawing/2014/main" id="{93B5E24A-92B0-4EEE-B161-43BF0F3907C2}"/>
              </a:ext>
            </a:extLst>
          </p:cNvPr>
          <p:cNvSpPr txBox="1">
            <a:spLocks noChangeArrowheads="1"/>
          </p:cNvSpPr>
          <p:nvPr/>
        </p:nvSpPr>
        <p:spPr bwMode="auto">
          <a:xfrm>
            <a:off x="359022" y="1326312"/>
            <a:ext cx="21242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latin typeface="Arial" panose="020B0604020202020204" pitchFamily="34" charset="0"/>
              </a:rPr>
              <a:t>図</a:t>
            </a:r>
            <a:r>
              <a:rPr lang="en-US" altLang="ja-JP" sz="1200" dirty="0">
                <a:latin typeface="Arial" panose="020B0604020202020204" pitchFamily="34" charset="0"/>
              </a:rPr>
              <a:t>4</a:t>
            </a:r>
            <a:r>
              <a:rPr lang="ja-JP" altLang="en-US" sz="1200" dirty="0">
                <a:latin typeface="Arial" panose="020B0604020202020204" pitchFamily="34" charset="0"/>
              </a:rPr>
              <a:t>－</a:t>
            </a:r>
            <a:r>
              <a:rPr lang="en-US" altLang="ja-JP" sz="1200" dirty="0">
                <a:latin typeface="Arial" panose="020B0604020202020204" pitchFamily="34" charset="0"/>
              </a:rPr>
              <a:t>3</a:t>
            </a:r>
            <a:r>
              <a:rPr lang="ja-JP" altLang="en-US" sz="1200" dirty="0">
                <a:latin typeface="Arial" panose="020B0604020202020204" pitchFamily="34" charset="0"/>
              </a:rPr>
              <a:t>：企業区分別総資産額</a:t>
            </a:r>
          </a:p>
        </p:txBody>
      </p:sp>
      <p:sp>
        <p:nvSpPr>
          <p:cNvPr id="17412" name="テキスト ボックス 7">
            <a:extLst>
              <a:ext uri="{FF2B5EF4-FFF2-40B4-BE49-F238E27FC236}">
                <a16:creationId xmlns:a16="http://schemas.microsoft.com/office/drawing/2014/main" id="{8DC2E900-0D48-4B43-8C1D-CA797CB51194}"/>
              </a:ext>
            </a:extLst>
          </p:cNvPr>
          <p:cNvSpPr txBox="1">
            <a:spLocks noChangeArrowheads="1"/>
          </p:cNvSpPr>
          <p:nvPr/>
        </p:nvSpPr>
        <p:spPr bwMode="auto">
          <a:xfrm>
            <a:off x="6027175" y="1373000"/>
            <a:ext cx="18165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latin typeface="Arial" panose="020B0604020202020204" pitchFamily="34" charset="0"/>
              </a:rPr>
              <a:t>図</a:t>
            </a:r>
            <a:r>
              <a:rPr lang="en-US" altLang="ja-JP" sz="1200" dirty="0">
                <a:latin typeface="Arial" panose="020B0604020202020204" pitchFamily="34" charset="0"/>
              </a:rPr>
              <a:t>4</a:t>
            </a:r>
            <a:r>
              <a:rPr lang="ja-JP" altLang="en-US" sz="1200" dirty="0">
                <a:latin typeface="Arial" panose="020B0604020202020204" pitchFamily="34" charset="0"/>
              </a:rPr>
              <a:t>－</a:t>
            </a:r>
            <a:r>
              <a:rPr lang="en-US" altLang="ja-JP" sz="1200" dirty="0">
                <a:latin typeface="Arial" panose="020B0604020202020204" pitchFamily="34" charset="0"/>
              </a:rPr>
              <a:t>4</a:t>
            </a:r>
            <a:r>
              <a:rPr lang="ja-JP" altLang="en-US" sz="1200" dirty="0">
                <a:latin typeface="Arial" panose="020B0604020202020204" pitchFamily="34" charset="0"/>
              </a:rPr>
              <a:t>：企業区分別人員</a:t>
            </a:r>
          </a:p>
        </p:txBody>
      </p:sp>
      <p:sp>
        <p:nvSpPr>
          <p:cNvPr id="17413" name="テキスト ボックス 11">
            <a:extLst>
              <a:ext uri="{FF2B5EF4-FFF2-40B4-BE49-F238E27FC236}">
                <a16:creationId xmlns:a16="http://schemas.microsoft.com/office/drawing/2014/main" id="{85074335-2CCB-4E04-953F-B97B3805E3B7}"/>
              </a:ext>
            </a:extLst>
          </p:cNvPr>
          <p:cNvSpPr txBox="1">
            <a:spLocks noChangeArrowheads="1"/>
          </p:cNvSpPr>
          <p:nvPr/>
        </p:nvSpPr>
        <p:spPr bwMode="auto">
          <a:xfrm>
            <a:off x="364421" y="5374965"/>
            <a:ext cx="5278566" cy="95410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b="1" dirty="0">
                <a:latin typeface="Arial" panose="020B0604020202020204" pitchFamily="34" charset="0"/>
              </a:rPr>
              <a:t>＜総資産額＞</a:t>
            </a:r>
            <a:endParaRPr lang="en-US" altLang="ja-JP" sz="1400" b="1" dirty="0">
              <a:latin typeface="Arial" panose="020B0604020202020204" pitchFamily="34" charset="0"/>
            </a:endParaRPr>
          </a:p>
          <a:p>
            <a:pPr>
              <a:spcBef>
                <a:spcPct val="0"/>
              </a:spcBef>
              <a:buNone/>
            </a:pPr>
            <a:r>
              <a:rPr lang="ja-JP" altLang="ja-JP" sz="1400" b="1" dirty="0">
                <a:latin typeface="ＭＳ Ｐゴシック" panose="020B0600070205080204" pitchFamily="50" charset="-128"/>
              </a:rPr>
              <a:t>いずれの企業区分とも</a:t>
            </a:r>
            <a:r>
              <a:rPr lang="en-US" altLang="ja-JP" sz="1400" b="1" dirty="0">
                <a:latin typeface="ＭＳ Ｐゴシック" panose="020B0600070205080204" pitchFamily="50" charset="-128"/>
              </a:rPr>
              <a:t>2016</a:t>
            </a:r>
            <a:r>
              <a:rPr lang="ja-JP" altLang="ja-JP" sz="1400" b="1" dirty="0">
                <a:latin typeface="ＭＳ Ｐゴシック" panose="020B0600070205080204" pitchFamily="50" charset="-128"/>
              </a:rPr>
              <a:t>年まで増加し続け</a:t>
            </a:r>
            <a:r>
              <a:rPr lang="ja-JP" altLang="en-US" sz="1400" b="1" dirty="0">
                <a:latin typeface="ＭＳ Ｐゴシック" panose="020B0600070205080204" pitchFamily="50" charset="-128"/>
              </a:rPr>
              <a:t>ている</a:t>
            </a:r>
            <a:r>
              <a:rPr lang="ja-JP" altLang="ja-JP" sz="1400" b="1" dirty="0">
                <a:latin typeface="ＭＳ Ｐゴシック" panose="020B0600070205080204" pitchFamily="50" charset="-128"/>
              </a:rPr>
              <a:t>（</a:t>
            </a:r>
            <a:r>
              <a:rPr lang="ja-JP" altLang="en-US" sz="1400" b="1" dirty="0">
                <a:latin typeface="ＭＳ Ｐゴシック" panose="020B0600070205080204" pitchFamily="50" charset="-128"/>
              </a:rPr>
              <a:t>狭義の国有企業</a:t>
            </a:r>
            <a:r>
              <a:rPr lang="ja-JP" altLang="ja-JP" sz="1400" b="1" dirty="0">
                <a:latin typeface="ＭＳ Ｐゴシック" panose="020B0600070205080204" pitchFamily="50" charset="-128"/>
              </a:rPr>
              <a:t>は</a:t>
            </a:r>
            <a:r>
              <a:rPr lang="en-US" altLang="ja-JP" sz="1400" b="1" dirty="0">
                <a:latin typeface="ＭＳ Ｐゴシック" panose="020B0600070205080204" pitchFamily="50" charset="-128"/>
              </a:rPr>
              <a:t>2014</a:t>
            </a:r>
            <a:r>
              <a:rPr lang="ja-JP" altLang="en-US" sz="1400" b="1" dirty="0" err="1">
                <a:latin typeface="ＭＳ Ｐゴシック" panose="020B0600070205080204" pitchFamily="50" charset="-128"/>
              </a:rPr>
              <a:t>、</a:t>
            </a:r>
            <a:r>
              <a:rPr lang="en-US" altLang="ja-JP" sz="1400" b="1" dirty="0">
                <a:latin typeface="ＭＳ Ｐゴシック" panose="020B0600070205080204" pitchFamily="50" charset="-128"/>
              </a:rPr>
              <a:t>16</a:t>
            </a:r>
            <a:r>
              <a:rPr lang="ja-JP" altLang="ja-JP" sz="1400" b="1" dirty="0">
                <a:latin typeface="ＭＳ Ｐゴシック" panose="020B0600070205080204" pitchFamily="50" charset="-128"/>
              </a:rPr>
              <a:t>年</a:t>
            </a:r>
            <a:r>
              <a:rPr lang="ja-JP" altLang="en-US" sz="1400" b="1" dirty="0">
                <a:latin typeface="ＭＳ Ｐゴシック" panose="020B0600070205080204" pitchFamily="50" charset="-128"/>
              </a:rPr>
              <a:t>に減少）。</a:t>
            </a:r>
            <a:endParaRPr lang="en-US" altLang="ja-JP" sz="1400" b="1" dirty="0">
              <a:latin typeface="ＭＳ Ｐゴシック" panose="020B0600070205080204" pitchFamily="50" charset="-128"/>
            </a:endParaRPr>
          </a:p>
          <a:p>
            <a:pPr>
              <a:spcBef>
                <a:spcPct val="0"/>
              </a:spcBef>
              <a:buNone/>
            </a:pPr>
            <a:r>
              <a:rPr lang="ja-JP" altLang="en-US" sz="1400" b="1" dirty="0">
                <a:latin typeface="ＭＳ Ｐゴシック" panose="020B0600070205080204" pitchFamily="50" charset="-128"/>
              </a:rPr>
              <a:t>私営企業は</a:t>
            </a:r>
            <a:r>
              <a:rPr lang="en-US" altLang="ja-JP" sz="1400" b="1" dirty="0">
                <a:latin typeface="ＭＳ Ｐゴシック" panose="020B0600070205080204" pitchFamily="50" charset="-128"/>
              </a:rPr>
              <a:t>2012</a:t>
            </a:r>
            <a:r>
              <a:rPr lang="ja-JP" altLang="en-US" sz="1400" b="1" dirty="0" err="1">
                <a:latin typeface="ＭＳ Ｐゴシック" panose="020B0600070205080204" pitchFamily="50" charset="-128"/>
              </a:rPr>
              <a:t>、</a:t>
            </a:r>
            <a:r>
              <a:rPr lang="en-US" altLang="ja-JP" sz="1400" b="1" dirty="0">
                <a:latin typeface="ＭＳ Ｐゴシック" panose="020B0600070205080204" pitchFamily="50" charset="-128"/>
              </a:rPr>
              <a:t>13</a:t>
            </a:r>
            <a:r>
              <a:rPr lang="ja-JP" altLang="en-US" sz="1400" b="1" dirty="0">
                <a:latin typeface="ＭＳ Ｐゴシック" panose="020B0600070205080204" pitchFamily="50" charset="-128"/>
              </a:rPr>
              <a:t>年に伸びの程度が増加している。</a:t>
            </a:r>
          </a:p>
        </p:txBody>
      </p:sp>
      <p:sp>
        <p:nvSpPr>
          <p:cNvPr id="17415" name="スライド番号プレースホルダ 11">
            <a:extLst>
              <a:ext uri="{FF2B5EF4-FFF2-40B4-BE49-F238E27FC236}">
                <a16:creationId xmlns:a16="http://schemas.microsoft.com/office/drawing/2014/main" id="{1547FA43-8010-4EC7-8842-6A0EC1E622B0}"/>
              </a:ext>
            </a:extLst>
          </p:cNvPr>
          <p:cNvSpPr>
            <a:spLocks noGrp="1"/>
          </p:cNvSpPr>
          <p:nvPr>
            <p:ph type="sldNum" sz="quarter" idx="12"/>
          </p:nvPr>
        </p:nvSpPr>
        <p:spPr bwMode="auto">
          <a:xfrm>
            <a:off x="9336622" y="6421229"/>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E506496-590F-46A1-96CE-8D4A99AF60F2}" type="slidenum">
              <a:rPr lang="ja-JP" altLang="en-US" sz="1200">
                <a:ln>
                  <a:solidFill>
                    <a:schemeClr val="tx1"/>
                  </a:solidFill>
                </a:ln>
              </a:rPr>
              <a:pPr>
                <a:spcBef>
                  <a:spcPct val="0"/>
                </a:spcBef>
                <a:buFontTx/>
                <a:buNone/>
              </a:pPr>
              <a:t>14</a:t>
            </a:fld>
            <a:endParaRPr lang="ja-JP" altLang="en-US" sz="1200" dirty="0">
              <a:ln>
                <a:solidFill>
                  <a:schemeClr val="tx1"/>
                </a:solidFill>
              </a:ln>
            </a:endParaRPr>
          </a:p>
        </p:txBody>
      </p:sp>
      <p:sp>
        <p:nvSpPr>
          <p:cNvPr id="17417" name="テキスト ボックス 12">
            <a:extLst>
              <a:ext uri="{FF2B5EF4-FFF2-40B4-BE49-F238E27FC236}">
                <a16:creationId xmlns:a16="http://schemas.microsoft.com/office/drawing/2014/main" id="{6C7DED07-76D5-4B67-8E34-BB46DA819947}"/>
              </a:ext>
            </a:extLst>
          </p:cNvPr>
          <p:cNvSpPr txBox="1">
            <a:spLocks noChangeArrowheads="1"/>
          </p:cNvSpPr>
          <p:nvPr/>
        </p:nvSpPr>
        <p:spPr bwMode="auto">
          <a:xfrm>
            <a:off x="6027175" y="5374965"/>
            <a:ext cx="5402266" cy="138499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b="1" dirty="0">
                <a:latin typeface="Arial" panose="020B0604020202020204" pitchFamily="34" charset="0"/>
              </a:rPr>
              <a:t>＜人員＞</a:t>
            </a:r>
            <a:endParaRPr lang="en-US" altLang="ja-JP" sz="1400" b="1" dirty="0">
              <a:latin typeface="Arial" panose="020B0604020202020204" pitchFamily="34" charset="0"/>
            </a:endParaRPr>
          </a:p>
          <a:p>
            <a:pPr>
              <a:spcBef>
                <a:spcPct val="0"/>
              </a:spcBef>
              <a:buNone/>
            </a:pPr>
            <a:r>
              <a:rPr lang="ja-JP" altLang="en-US" sz="1400" b="1" dirty="0">
                <a:latin typeface="ＭＳ Ｐゴシック" panose="020B0600070205080204" pitchFamily="50" charset="-128"/>
                <a:cs typeface="Times New Roman" panose="02020603050405020304" pitchFamily="18" charset="0"/>
              </a:rPr>
              <a:t>国有及び国有株支配企業は</a:t>
            </a:r>
            <a:r>
              <a:rPr lang="en-US" altLang="ja-JP" sz="1400" b="1" dirty="0">
                <a:latin typeface="ＭＳ Ｐゴシック" panose="020B0600070205080204" pitchFamily="50" charset="-128"/>
                <a:cs typeface="Times New Roman" panose="02020603050405020304" pitchFamily="18" charset="0"/>
              </a:rPr>
              <a:t>2007</a:t>
            </a:r>
            <a:r>
              <a:rPr lang="ja-JP" altLang="en-US" sz="1400" b="1" dirty="0">
                <a:latin typeface="ＭＳ Ｐゴシック" panose="020B0600070205080204" pitchFamily="50" charset="-128"/>
                <a:cs typeface="Times New Roman" panose="02020603050405020304" pitchFamily="18" charset="0"/>
              </a:rPr>
              <a:t>年まで減少し続け、それ以降は横ばい。</a:t>
            </a:r>
            <a:endParaRPr lang="en-US" altLang="ja-JP" sz="1400" b="1" dirty="0">
              <a:latin typeface="ＭＳ Ｐゴシック" panose="020B0600070205080204" pitchFamily="50" charset="-128"/>
              <a:cs typeface="Times New Roman" panose="02020603050405020304" pitchFamily="18" charset="0"/>
            </a:endParaRPr>
          </a:p>
          <a:p>
            <a:pPr>
              <a:spcBef>
                <a:spcPct val="0"/>
              </a:spcBef>
              <a:buNone/>
            </a:pPr>
            <a:r>
              <a:rPr lang="ja-JP" altLang="ja-JP" sz="1400" b="1" dirty="0">
                <a:latin typeface="ＭＳ Ｐゴシック" panose="020B0600070205080204" pitchFamily="50" charset="-128"/>
                <a:cs typeface="Times New Roman" panose="02020603050405020304" pitchFamily="18" charset="0"/>
              </a:rPr>
              <a:t>私営企業</a:t>
            </a:r>
            <a:r>
              <a:rPr lang="ja-JP" altLang="en-US" sz="1400" b="1" dirty="0">
                <a:latin typeface="ＭＳ Ｐゴシック" panose="020B0600070205080204" pitchFamily="50" charset="-128"/>
                <a:cs typeface="Times New Roman" panose="02020603050405020304" pitchFamily="18" charset="0"/>
              </a:rPr>
              <a:t>は</a:t>
            </a:r>
            <a:r>
              <a:rPr lang="en-US" altLang="ja-JP" sz="1400" b="1" dirty="0">
                <a:latin typeface="ＭＳ Ｐゴシック" panose="020B0600070205080204" pitchFamily="50" charset="-128"/>
                <a:cs typeface="Times New Roman" panose="02020603050405020304" pitchFamily="18" charset="0"/>
              </a:rPr>
              <a:t>2011</a:t>
            </a:r>
            <a:r>
              <a:rPr lang="ja-JP" altLang="en-US" sz="1400" b="1" dirty="0">
                <a:latin typeface="ＭＳ Ｐゴシック" panose="020B0600070205080204" pitchFamily="50" charset="-128"/>
                <a:cs typeface="Times New Roman" panose="02020603050405020304" pitchFamily="18" charset="0"/>
              </a:rPr>
              <a:t>年以外は伸び続け、</a:t>
            </a:r>
            <a:r>
              <a:rPr lang="en-US" altLang="ja-JP" sz="1400" b="1" dirty="0">
                <a:latin typeface="ＭＳ Ｐゴシック" panose="020B0600070205080204" pitchFamily="50" charset="-128"/>
                <a:cs typeface="Times New Roman" panose="02020603050405020304" pitchFamily="18" charset="0"/>
              </a:rPr>
              <a:t>15</a:t>
            </a:r>
            <a:r>
              <a:rPr lang="ja-JP" altLang="en-US" sz="1400" b="1" dirty="0" err="1">
                <a:latin typeface="ＭＳ Ｐゴシック" panose="020B0600070205080204" pitchFamily="50" charset="-128"/>
                <a:cs typeface="Times New Roman" panose="02020603050405020304" pitchFamily="18" charset="0"/>
              </a:rPr>
              <a:t>，</a:t>
            </a:r>
            <a:r>
              <a:rPr lang="en-US" altLang="ja-JP" sz="1400" b="1" dirty="0">
                <a:latin typeface="ＭＳ Ｐゴシック" panose="020B0600070205080204" pitchFamily="50" charset="-128"/>
                <a:cs typeface="Times New Roman" panose="02020603050405020304" pitchFamily="18" charset="0"/>
              </a:rPr>
              <a:t>16</a:t>
            </a:r>
            <a:r>
              <a:rPr lang="ja-JP" altLang="en-US" sz="1400" b="1" dirty="0">
                <a:latin typeface="ＭＳ Ｐゴシック" panose="020B0600070205080204" pitchFamily="50" charset="-128"/>
                <a:cs typeface="Times New Roman" panose="02020603050405020304" pitchFamily="18" charset="0"/>
              </a:rPr>
              <a:t>年は若干減少している。</a:t>
            </a:r>
            <a:endParaRPr lang="en-US" altLang="ja-JP" sz="1400" b="1" dirty="0">
              <a:latin typeface="ＭＳ Ｐゴシック" panose="020B0600070205080204" pitchFamily="50" charset="-128"/>
              <a:cs typeface="Times New Roman" panose="02020603050405020304" pitchFamily="18" charset="0"/>
            </a:endParaRPr>
          </a:p>
          <a:p>
            <a:pPr>
              <a:spcBef>
                <a:spcPct val="0"/>
              </a:spcBef>
              <a:buNone/>
            </a:pPr>
            <a:r>
              <a:rPr lang="ja-JP" altLang="en-US" sz="1400" b="1" dirty="0">
                <a:latin typeface="ＭＳ Ｐゴシック" panose="020B0600070205080204" pitchFamily="50" charset="-128"/>
                <a:cs typeface="Times New Roman" panose="02020603050405020304" pitchFamily="18" charset="0"/>
              </a:rPr>
              <a:t>外資は</a:t>
            </a:r>
            <a:r>
              <a:rPr lang="en-US" altLang="ja-JP" sz="1400" b="1" dirty="0">
                <a:latin typeface="ＭＳ Ｐゴシック" panose="020B0600070205080204" pitchFamily="50" charset="-128"/>
                <a:cs typeface="Times New Roman" panose="02020603050405020304" pitchFamily="18" charset="0"/>
              </a:rPr>
              <a:t>2008</a:t>
            </a:r>
            <a:r>
              <a:rPr lang="ja-JP" altLang="en-US" sz="1400" b="1" dirty="0">
                <a:latin typeface="ＭＳ Ｐゴシック" panose="020B0600070205080204" pitchFamily="50" charset="-128"/>
                <a:cs typeface="Times New Roman" panose="02020603050405020304" pitchFamily="18" charset="0"/>
              </a:rPr>
              <a:t>年以降は横ばい、緩やかな減少、その他は、緩やかな伸びが続いている。</a:t>
            </a:r>
            <a:endParaRPr lang="ja-JP" altLang="en-US" sz="1400" b="1" dirty="0">
              <a:latin typeface="ＭＳ Ｐゴシック" panose="020B0600070205080204" pitchFamily="50" charset="-128"/>
            </a:endParaRPr>
          </a:p>
        </p:txBody>
      </p:sp>
      <p:sp>
        <p:nvSpPr>
          <p:cNvPr id="16" name="タイトル 1">
            <a:extLst>
              <a:ext uri="{FF2B5EF4-FFF2-40B4-BE49-F238E27FC236}">
                <a16:creationId xmlns:a16="http://schemas.microsoft.com/office/drawing/2014/main" id="{F04B6C07-0B8D-417C-BF58-46BC4E2564AF}"/>
              </a:ext>
            </a:extLst>
          </p:cNvPr>
          <p:cNvSpPr>
            <a:spLocks noGrp="1"/>
          </p:cNvSpPr>
          <p:nvPr/>
        </p:nvSpPr>
        <p:spPr>
          <a:xfrm>
            <a:off x="364421" y="17463"/>
            <a:ext cx="11335743" cy="761855"/>
          </a:xfrm>
          <a:prstGeom prst="rect">
            <a:avLst/>
          </a:prstGeom>
          <a:ln w="28575">
            <a:solidFill>
              <a:schemeClr val="tx1"/>
            </a:solidFill>
            <a:miter lim="800000"/>
            <a:headEnd/>
            <a:tailEnd/>
          </a:ln>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500" b="1" dirty="0"/>
              <a:t>４．統計データに基づく現在の国有企業</a:t>
            </a:r>
            <a:endParaRPr lang="en-US" altLang="ja-JP" sz="2500" b="1" dirty="0"/>
          </a:p>
          <a:p>
            <a:pPr algn="ctr"/>
            <a:r>
              <a:rPr lang="ja-JP" altLang="en-US" sz="1800" b="1" dirty="0"/>
              <a:t>（１）リーマンショックを転機としての変化（</a:t>
            </a:r>
            <a:r>
              <a:rPr lang="en-US" altLang="ja-JP" sz="1800" b="1" dirty="0"/>
              <a:t>No.2</a:t>
            </a:r>
            <a:r>
              <a:rPr lang="ja-JP" altLang="en-US" sz="1800" b="1" dirty="0"/>
              <a:t>）</a:t>
            </a:r>
          </a:p>
        </p:txBody>
      </p:sp>
      <p:pic>
        <p:nvPicPr>
          <p:cNvPr id="4" name="図 3">
            <a:extLst>
              <a:ext uri="{FF2B5EF4-FFF2-40B4-BE49-F238E27FC236}">
                <a16:creationId xmlns:a16="http://schemas.microsoft.com/office/drawing/2014/main" id="{C150B279-4EE7-44D6-8621-09900C744005}"/>
              </a:ext>
            </a:extLst>
          </p:cNvPr>
          <p:cNvPicPr>
            <a:picLocks noChangeAspect="1"/>
          </p:cNvPicPr>
          <p:nvPr/>
        </p:nvPicPr>
        <p:blipFill>
          <a:blip r:embed="rId3"/>
          <a:stretch>
            <a:fillRect/>
          </a:stretch>
        </p:blipFill>
        <p:spPr>
          <a:xfrm>
            <a:off x="359022" y="1598005"/>
            <a:ext cx="5283965" cy="3810690"/>
          </a:xfrm>
          <a:prstGeom prst="rect">
            <a:avLst/>
          </a:prstGeom>
        </p:spPr>
      </p:pic>
      <p:pic>
        <p:nvPicPr>
          <p:cNvPr id="5" name="図 4">
            <a:extLst>
              <a:ext uri="{FF2B5EF4-FFF2-40B4-BE49-F238E27FC236}">
                <a16:creationId xmlns:a16="http://schemas.microsoft.com/office/drawing/2014/main" id="{98EA0C66-C9F3-4280-8755-2D33067A223B}"/>
              </a:ext>
            </a:extLst>
          </p:cNvPr>
          <p:cNvPicPr>
            <a:picLocks noChangeAspect="1"/>
          </p:cNvPicPr>
          <p:nvPr/>
        </p:nvPicPr>
        <p:blipFill>
          <a:blip r:embed="rId4"/>
          <a:stretch>
            <a:fillRect/>
          </a:stretch>
        </p:blipFill>
        <p:spPr>
          <a:xfrm>
            <a:off x="6027175" y="1649999"/>
            <a:ext cx="5493452" cy="3753983"/>
          </a:xfrm>
          <a:prstGeom prst="rect">
            <a:avLst/>
          </a:prstGeom>
        </p:spPr>
      </p:pic>
    </p:spTree>
    <p:extLst>
      <p:ext uri="{BB962C8B-B14F-4D97-AF65-F5344CB8AC3E}">
        <p14:creationId xmlns:p14="http://schemas.microsoft.com/office/powerpoint/2010/main" val="427551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スライド番号プレースホルダ 11">
            <a:extLst>
              <a:ext uri="{FF2B5EF4-FFF2-40B4-BE49-F238E27FC236}">
                <a16:creationId xmlns:a16="http://schemas.microsoft.com/office/drawing/2014/main" id="{1547FA43-8010-4EC7-8842-6A0EC1E622B0}"/>
              </a:ext>
            </a:extLst>
          </p:cNvPr>
          <p:cNvSpPr>
            <a:spLocks noGrp="1"/>
          </p:cNvSpPr>
          <p:nvPr>
            <p:ph type="sldNum" sz="quarter" idx="12"/>
          </p:nvPr>
        </p:nvSpPr>
        <p:spPr bwMode="auto">
          <a:xfrm>
            <a:off x="9045677" y="6326853"/>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E506496-590F-46A1-96CE-8D4A99AF60F2}" type="slidenum">
              <a:rPr lang="ja-JP" altLang="en-US" sz="1200">
                <a:solidFill>
                  <a:srgbClr val="898989"/>
                </a:solidFill>
              </a:rPr>
              <a:pPr>
                <a:spcBef>
                  <a:spcPct val="0"/>
                </a:spcBef>
                <a:buFontTx/>
                <a:buNone/>
              </a:pPr>
              <a:t>15</a:t>
            </a:fld>
            <a:endParaRPr lang="ja-JP" altLang="en-US" sz="1200" dirty="0">
              <a:solidFill>
                <a:srgbClr val="898989"/>
              </a:solidFill>
            </a:endParaRPr>
          </a:p>
        </p:txBody>
      </p:sp>
      <p:sp>
        <p:nvSpPr>
          <p:cNvPr id="16" name="タイトル 1">
            <a:extLst>
              <a:ext uri="{FF2B5EF4-FFF2-40B4-BE49-F238E27FC236}">
                <a16:creationId xmlns:a16="http://schemas.microsoft.com/office/drawing/2014/main" id="{F04B6C07-0B8D-417C-BF58-46BC4E2564AF}"/>
              </a:ext>
            </a:extLst>
          </p:cNvPr>
          <p:cNvSpPr>
            <a:spLocks noGrp="1"/>
          </p:cNvSpPr>
          <p:nvPr/>
        </p:nvSpPr>
        <p:spPr>
          <a:xfrm>
            <a:off x="911803" y="17464"/>
            <a:ext cx="9688945" cy="782636"/>
          </a:xfrm>
          <a:prstGeom prst="rect">
            <a:avLst/>
          </a:prstGeom>
          <a:ln w="28575">
            <a:solidFill>
              <a:schemeClr val="tx1"/>
            </a:solidFill>
            <a:miter lim="800000"/>
            <a:headEnd/>
            <a:tailEnd/>
          </a:ln>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500" b="1" dirty="0"/>
              <a:t>４．統計データに基づく現在の国有企業</a:t>
            </a:r>
            <a:endParaRPr lang="en-US" altLang="ja-JP" sz="2500" b="1" dirty="0"/>
          </a:p>
          <a:p>
            <a:pPr algn="ctr"/>
            <a:r>
              <a:rPr lang="ja-JP" altLang="en-US" sz="1800" b="1" dirty="0"/>
              <a:t>（１）リーマンショックを転機としての変化（</a:t>
            </a:r>
            <a:r>
              <a:rPr lang="en-US" altLang="ja-JP" sz="1800" b="1" dirty="0"/>
              <a:t>No.3)</a:t>
            </a:r>
            <a:endParaRPr lang="ja-JP" altLang="en-US" sz="1800" b="1" dirty="0"/>
          </a:p>
        </p:txBody>
      </p:sp>
      <p:sp>
        <p:nvSpPr>
          <p:cNvPr id="11" name="テキスト ボックス 12">
            <a:extLst>
              <a:ext uri="{FF2B5EF4-FFF2-40B4-BE49-F238E27FC236}">
                <a16:creationId xmlns:a16="http://schemas.microsoft.com/office/drawing/2014/main" id="{C8BD0241-5BF6-4E74-8F53-89622A316326}"/>
              </a:ext>
            </a:extLst>
          </p:cNvPr>
          <p:cNvSpPr txBox="1">
            <a:spLocks noChangeArrowheads="1"/>
          </p:cNvSpPr>
          <p:nvPr/>
        </p:nvSpPr>
        <p:spPr bwMode="auto">
          <a:xfrm>
            <a:off x="839064" y="1631951"/>
            <a:ext cx="9688946" cy="2653034"/>
          </a:xfrm>
          <a:prstGeom prst="rect">
            <a:avLst/>
          </a:prstGeom>
          <a:noFill/>
          <a:ln>
            <a:solidFill>
              <a:schemeClr val="tx1"/>
            </a:solidFill>
          </a:ln>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just">
              <a:spcAft>
                <a:spcPts val="0"/>
              </a:spcAft>
              <a:buNone/>
            </a:pPr>
            <a:r>
              <a:rPr lang="ja-JP" altLang="en-US" sz="1600" kern="100" dirty="0">
                <a:latin typeface="ＭＳ Ｐゴシック" panose="020B0600070205080204" pitchFamily="50" charset="-128"/>
                <a:cs typeface="Times New Roman" panose="02020603050405020304" pitchFamily="18" charset="0"/>
              </a:rPr>
              <a:t>・中国の鉱工業部門の</a:t>
            </a:r>
            <a:r>
              <a:rPr lang="en-US" altLang="ja-JP" sz="1600" kern="100" dirty="0">
                <a:latin typeface="ＭＳ Ｐゴシック" panose="020B0600070205080204" pitchFamily="50" charset="-128"/>
                <a:cs typeface="Times New Roman" panose="02020603050405020304" pitchFamily="18" charset="0"/>
              </a:rPr>
              <a:t>2008</a:t>
            </a:r>
            <a:r>
              <a:rPr lang="ja-JP" altLang="en-US" sz="1600" kern="100" dirty="0">
                <a:latin typeface="ＭＳ Ｐゴシック" panose="020B0600070205080204" pitchFamily="50" charset="-128"/>
                <a:cs typeface="Times New Roman" panose="02020603050405020304" pitchFamily="18" charset="0"/>
              </a:rPr>
              <a:t>年以前の姿は、総資産、売上高、利益、売上高利益率、</a:t>
            </a:r>
            <a:r>
              <a:rPr lang="en-US" altLang="ja-JP" sz="1600" kern="100" dirty="0">
                <a:latin typeface="ＭＳ Ｐゴシック" panose="020B0600070205080204" pitchFamily="50" charset="-128"/>
                <a:cs typeface="Times New Roman" panose="02020603050405020304" pitchFamily="18" charset="0"/>
              </a:rPr>
              <a:t>ROA</a:t>
            </a:r>
            <a:r>
              <a:rPr lang="ja-JP" altLang="en-US" sz="1600" kern="100" dirty="0">
                <a:latin typeface="ＭＳ Ｐゴシック" panose="020B0600070205080204" pitchFamily="50" charset="-128"/>
                <a:cs typeface="Times New Roman" panose="02020603050405020304" pitchFamily="18" charset="0"/>
              </a:rPr>
              <a:t>が上昇して来ていた。</a:t>
            </a:r>
            <a:endParaRPr lang="en-US" altLang="ja-JP" sz="1600" kern="100" dirty="0">
              <a:latin typeface="ＭＳ Ｐゴシック" panose="020B0600070205080204" pitchFamily="50" charset="-128"/>
              <a:cs typeface="Times New Roman" panose="02020603050405020304" pitchFamily="18" charset="0"/>
            </a:endParaRPr>
          </a:p>
          <a:p>
            <a:pPr algn="just">
              <a:spcAft>
                <a:spcPts val="0"/>
              </a:spcAft>
              <a:buNone/>
            </a:pPr>
            <a:endParaRPr lang="en-US" altLang="ja-JP" sz="1600" kern="100" dirty="0">
              <a:latin typeface="ＭＳ Ｐゴシック" panose="020B0600070205080204" pitchFamily="50" charset="-128"/>
              <a:cs typeface="Times New Roman" panose="02020603050405020304" pitchFamily="18" charset="0"/>
            </a:endParaRPr>
          </a:p>
          <a:p>
            <a:pPr algn="just">
              <a:spcAft>
                <a:spcPts val="0"/>
              </a:spcAft>
              <a:buNone/>
            </a:pPr>
            <a:r>
              <a:rPr lang="ja-JP" altLang="en-US" sz="1600" kern="100" dirty="0">
                <a:latin typeface="ＭＳ Ｐゴシック" panose="020B0600070205080204" pitchFamily="50" charset="-128"/>
                <a:cs typeface="Times New Roman" panose="02020603050405020304" pitchFamily="18" charset="0"/>
              </a:rPr>
              <a:t>・（しかし、）</a:t>
            </a:r>
            <a:r>
              <a:rPr lang="en-US" altLang="ja-JP" sz="1600" b="1" kern="100" dirty="0">
                <a:latin typeface="ＭＳ Ｐゴシック" panose="020B0600070205080204" pitchFamily="50" charset="-128"/>
                <a:cs typeface="Times New Roman" panose="02020603050405020304" pitchFamily="18" charset="0"/>
              </a:rPr>
              <a:t>2008</a:t>
            </a:r>
            <a:r>
              <a:rPr lang="ja-JP" altLang="en-US" sz="1600" b="1" kern="100" dirty="0">
                <a:latin typeface="ＭＳ Ｐゴシック" panose="020B0600070205080204" pitchFamily="50" charset="-128"/>
                <a:cs typeface="Times New Roman" panose="02020603050405020304" pitchFamily="18" charset="0"/>
              </a:rPr>
              <a:t>年頃以降は、資産も売上高も上昇しているにも拘らず</a:t>
            </a:r>
            <a:r>
              <a:rPr lang="ja-JP" altLang="en-US" sz="1600" kern="100" dirty="0">
                <a:latin typeface="ＭＳ Ｐゴシック" panose="020B0600070205080204" pitchFamily="50" charset="-128"/>
                <a:cs typeface="Times New Roman" panose="02020603050405020304" pitchFamily="18" charset="0"/>
              </a:rPr>
              <a:t>（私営企業以外は、</a:t>
            </a:r>
            <a:r>
              <a:rPr lang="en-US" altLang="ja-JP" sz="1600" kern="100" dirty="0">
                <a:latin typeface="ＭＳ Ｐゴシック" panose="020B0600070205080204" pitchFamily="50" charset="-128"/>
                <a:cs typeface="Times New Roman" panose="02020603050405020304" pitchFamily="18" charset="0"/>
              </a:rPr>
              <a:t>2015</a:t>
            </a:r>
            <a:r>
              <a:rPr lang="ja-JP" altLang="en-US" sz="1600" kern="100" dirty="0" err="1">
                <a:latin typeface="ＭＳ Ｐゴシック" panose="020B0600070205080204" pitchFamily="50" charset="-128"/>
                <a:cs typeface="Times New Roman" panose="02020603050405020304" pitchFamily="18" charset="0"/>
              </a:rPr>
              <a:t>、</a:t>
            </a:r>
            <a:r>
              <a:rPr lang="en-US" altLang="ja-JP" sz="1600" kern="100" dirty="0">
                <a:latin typeface="ＭＳ Ｐゴシック" panose="020B0600070205080204" pitchFamily="50" charset="-128"/>
                <a:cs typeface="Times New Roman" panose="02020603050405020304" pitchFamily="18" charset="0"/>
              </a:rPr>
              <a:t>16</a:t>
            </a:r>
            <a:r>
              <a:rPr lang="ja-JP" altLang="en-US" sz="1600" kern="100" dirty="0">
                <a:latin typeface="ＭＳ Ｐゴシック" panose="020B0600070205080204" pitchFamily="50" charset="-128"/>
                <a:cs typeface="Times New Roman" panose="02020603050405020304" pitchFamily="18" charset="0"/>
              </a:rPr>
              <a:t>年は低下または横ばい）、</a:t>
            </a:r>
            <a:endParaRPr lang="en-US" altLang="ja-JP" sz="1600" kern="100" dirty="0">
              <a:latin typeface="ＭＳ Ｐゴシック" panose="020B0600070205080204" pitchFamily="50" charset="-128"/>
              <a:cs typeface="Times New Roman" panose="02020603050405020304" pitchFamily="18" charset="0"/>
            </a:endParaRPr>
          </a:p>
          <a:p>
            <a:pPr algn="just">
              <a:spcAft>
                <a:spcPts val="0"/>
              </a:spcAft>
              <a:buNone/>
            </a:pPr>
            <a:r>
              <a:rPr lang="ja-JP" altLang="en-US" sz="1600" kern="100" dirty="0">
                <a:latin typeface="ＭＳ Ｐゴシック" panose="020B0600070205080204" pitchFamily="50" charset="-128"/>
                <a:cs typeface="Times New Roman" panose="02020603050405020304" pitchFamily="18" charset="0"/>
              </a:rPr>
              <a:t>　</a:t>
            </a:r>
            <a:r>
              <a:rPr lang="ja-JP" altLang="en-US" sz="1600" b="1" kern="100" dirty="0">
                <a:latin typeface="ＭＳ Ｐゴシック" panose="020B0600070205080204" pitchFamily="50" charset="-128"/>
                <a:cs typeface="Times New Roman" panose="02020603050405020304" pitchFamily="18" charset="0"/>
              </a:rPr>
              <a:t>利益</a:t>
            </a:r>
            <a:r>
              <a:rPr lang="ja-JP" altLang="en-US" sz="1600" kern="100" dirty="0">
                <a:latin typeface="ＭＳ Ｐゴシック" panose="020B0600070205080204" pitchFamily="50" charset="-128"/>
                <a:cs typeface="Times New Roman" panose="02020603050405020304" pitchFamily="18" charset="0"/>
              </a:rPr>
              <a:t>が上昇傾向から横ばい傾向さらには低下傾向に変化し、</a:t>
            </a:r>
            <a:endParaRPr lang="en-US" altLang="ja-JP" sz="1600" kern="100" dirty="0">
              <a:latin typeface="ＭＳ Ｐゴシック" panose="020B0600070205080204" pitchFamily="50" charset="-128"/>
              <a:cs typeface="Times New Roman" panose="02020603050405020304" pitchFamily="18" charset="0"/>
            </a:endParaRPr>
          </a:p>
          <a:p>
            <a:pPr algn="just">
              <a:spcAft>
                <a:spcPts val="0"/>
              </a:spcAft>
              <a:buNone/>
            </a:pPr>
            <a:endParaRPr lang="en-US" altLang="ja-JP" sz="1600" kern="100" dirty="0">
              <a:latin typeface="ＭＳ Ｐゴシック" panose="020B0600070205080204" pitchFamily="50" charset="-128"/>
              <a:cs typeface="Times New Roman" panose="02020603050405020304" pitchFamily="18" charset="0"/>
            </a:endParaRPr>
          </a:p>
          <a:p>
            <a:pPr algn="just">
              <a:spcAft>
                <a:spcPts val="0"/>
              </a:spcAft>
              <a:buNone/>
            </a:pPr>
            <a:r>
              <a:rPr lang="ja-JP" altLang="en-US" sz="1600" kern="100" dirty="0">
                <a:latin typeface="ＭＳ Ｐゴシック" panose="020B0600070205080204" pitchFamily="50" charset="-128"/>
                <a:cs typeface="Times New Roman" panose="02020603050405020304" pitchFamily="18" charset="0"/>
              </a:rPr>
              <a:t>・</a:t>
            </a:r>
            <a:r>
              <a:rPr lang="ja-JP" altLang="en-US" sz="1600" b="1" kern="100" dirty="0">
                <a:latin typeface="ＭＳ Ｐゴシック" panose="020B0600070205080204" pitchFamily="50" charset="-128"/>
                <a:cs typeface="Times New Roman" panose="02020603050405020304" pitchFamily="18" charset="0"/>
              </a:rPr>
              <a:t>売上高利益率、</a:t>
            </a:r>
            <a:r>
              <a:rPr lang="en-US" altLang="ja-JP" sz="1600" b="1" kern="100" dirty="0">
                <a:latin typeface="ＭＳ Ｐゴシック" panose="020B0600070205080204" pitchFamily="50" charset="-128"/>
                <a:cs typeface="Times New Roman" panose="02020603050405020304" pitchFamily="18" charset="0"/>
              </a:rPr>
              <a:t>ROA</a:t>
            </a:r>
            <a:r>
              <a:rPr lang="ja-JP" altLang="en-US" sz="1600" b="1" kern="100" dirty="0">
                <a:latin typeface="ＭＳ Ｐゴシック" panose="020B0600070205080204" pitchFamily="50" charset="-128"/>
                <a:cs typeface="Times New Roman" panose="02020603050405020304" pitchFamily="18" charset="0"/>
              </a:rPr>
              <a:t>が低下に変化している</a:t>
            </a:r>
            <a:r>
              <a:rPr lang="ja-JP" altLang="en-US" sz="1600" kern="100" dirty="0">
                <a:latin typeface="ＭＳ Ｐゴシック" panose="020B0600070205080204" pitchFamily="50" charset="-128"/>
                <a:cs typeface="Times New Roman" panose="02020603050405020304" pitchFamily="18" charset="0"/>
              </a:rPr>
              <a:t>（中国政府のリーマンショック対策の</a:t>
            </a:r>
            <a:r>
              <a:rPr lang="en-US" altLang="ja-JP" sz="1600" kern="100" dirty="0">
                <a:latin typeface="ＭＳ Ｐゴシック" panose="020B0600070205080204" pitchFamily="50" charset="-128"/>
                <a:cs typeface="Times New Roman" panose="02020603050405020304" pitchFamily="18" charset="0"/>
              </a:rPr>
              <a:t>4</a:t>
            </a:r>
            <a:r>
              <a:rPr lang="ja-JP" altLang="en-US" sz="1600" kern="100" dirty="0">
                <a:latin typeface="ＭＳ Ｐゴシック" panose="020B0600070205080204" pitchFamily="50" charset="-128"/>
                <a:cs typeface="Times New Roman" panose="02020603050405020304" pitchFamily="18" charset="0"/>
              </a:rPr>
              <a:t>兆元の投資効果による</a:t>
            </a:r>
            <a:r>
              <a:rPr lang="en-US" altLang="ja-JP" sz="1600" kern="100" dirty="0">
                <a:latin typeface="ＭＳ Ｐゴシック" panose="020B0600070205080204" pitchFamily="50" charset="-128"/>
                <a:cs typeface="Times New Roman" panose="02020603050405020304" pitchFamily="18" charset="0"/>
              </a:rPr>
              <a:t>2010</a:t>
            </a:r>
            <a:r>
              <a:rPr lang="ja-JP" altLang="en-US" sz="1600" kern="100" dirty="0" err="1">
                <a:latin typeface="ＭＳ Ｐゴシック" panose="020B0600070205080204" pitchFamily="50" charset="-128"/>
                <a:cs typeface="Times New Roman" panose="02020603050405020304" pitchFamily="18" charset="0"/>
              </a:rPr>
              <a:t>、</a:t>
            </a:r>
            <a:endParaRPr lang="en-US" altLang="ja-JP" sz="1600" kern="100" dirty="0">
              <a:latin typeface="ＭＳ Ｐゴシック" panose="020B0600070205080204" pitchFamily="50" charset="-128"/>
              <a:cs typeface="Times New Roman" panose="02020603050405020304" pitchFamily="18" charset="0"/>
            </a:endParaRPr>
          </a:p>
          <a:p>
            <a:pPr algn="just">
              <a:spcAft>
                <a:spcPts val="0"/>
              </a:spcAft>
              <a:buNone/>
            </a:pPr>
            <a:r>
              <a:rPr lang="ja-JP" altLang="en-US" sz="1600" kern="100" dirty="0">
                <a:latin typeface="ＭＳ Ｐゴシック" panose="020B0600070205080204" pitchFamily="50" charset="-128"/>
                <a:cs typeface="Times New Roman" panose="02020603050405020304" pitchFamily="18" charset="0"/>
              </a:rPr>
              <a:t>　</a:t>
            </a:r>
            <a:r>
              <a:rPr lang="en-US" altLang="ja-JP" sz="1600" kern="100" dirty="0">
                <a:latin typeface="ＭＳ Ｐゴシック" panose="020B0600070205080204" pitchFamily="50" charset="-128"/>
                <a:cs typeface="Times New Roman" panose="02020603050405020304" pitchFamily="18" charset="0"/>
              </a:rPr>
              <a:t>2011</a:t>
            </a:r>
            <a:r>
              <a:rPr lang="ja-JP" altLang="en-US" sz="1600" kern="100" dirty="0">
                <a:latin typeface="ＭＳ Ｐゴシック" panose="020B0600070205080204" pitchFamily="50" charset="-128"/>
                <a:cs typeface="Times New Roman" panose="02020603050405020304" pitchFamily="18" charset="0"/>
              </a:rPr>
              <a:t>年頃の上昇以外は）。</a:t>
            </a:r>
            <a:endParaRPr lang="en-US" altLang="ja-JP" sz="1600" kern="100" dirty="0">
              <a:latin typeface="ＭＳ Ｐゴシック" panose="020B0600070205080204" pitchFamily="50" charset="-128"/>
              <a:cs typeface="Times New Roman" panose="02020603050405020304" pitchFamily="18" charset="0"/>
            </a:endParaRPr>
          </a:p>
          <a:p>
            <a:pPr algn="just">
              <a:spcAft>
                <a:spcPts val="0"/>
              </a:spcAft>
              <a:buNone/>
            </a:pPr>
            <a:r>
              <a:rPr lang="ja-JP" altLang="en-US" sz="1600" kern="100" dirty="0">
                <a:latin typeface="ＭＳ Ｐゴシック" panose="020B0600070205080204" pitchFamily="50" charset="-128"/>
                <a:cs typeface="Times New Roman" panose="02020603050405020304" pitchFamily="18" charset="0"/>
              </a:rPr>
              <a:t>　ＲＯＡの低下の程度は、売上高利益率の低下よりも大きい。</a:t>
            </a:r>
            <a:endParaRPr lang="en-US" altLang="ja-JP" sz="1600" kern="100" dirty="0">
              <a:latin typeface="ＭＳ Ｐゴシック" panose="020B0600070205080204" pitchFamily="50" charset="-128"/>
              <a:cs typeface="Times New Roman" panose="02020603050405020304" pitchFamily="18" charset="0"/>
            </a:endParaRPr>
          </a:p>
        </p:txBody>
      </p:sp>
      <p:sp>
        <p:nvSpPr>
          <p:cNvPr id="7" name="コンテンツ プレースホルダ 2">
            <a:extLst>
              <a:ext uri="{FF2B5EF4-FFF2-40B4-BE49-F238E27FC236}">
                <a16:creationId xmlns:a16="http://schemas.microsoft.com/office/drawing/2014/main" id="{762286A3-B8C9-4066-B3EF-EDFBF00BD67C}"/>
              </a:ext>
            </a:extLst>
          </p:cNvPr>
          <p:cNvSpPr txBox="1">
            <a:spLocks/>
          </p:cNvSpPr>
          <p:nvPr/>
        </p:nvSpPr>
        <p:spPr>
          <a:xfrm>
            <a:off x="839064" y="958057"/>
            <a:ext cx="5831898" cy="360363"/>
          </a:xfrm>
          <a:prstGeom prst="rect">
            <a:avLst/>
          </a:prstGeom>
          <a:ln>
            <a:solidFill>
              <a:schemeClr val="tx1"/>
            </a:solidFill>
            <a:miter lim="800000"/>
            <a:headEnd/>
            <a:tailEnd/>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buFont typeface="Arial" panose="020B0604020202020204" pitchFamily="34" charset="0"/>
              <a:buNone/>
            </a:pPr>
            <a:r>
              <a:rPr lang="ja-JP" altLang="en-US" sz="1800" b="1" dirty="0"/>
              <a:t>リーマンショックを転機としての変化・・・その特徴</a:t>
            </a:r>
            <a:r>
              <a:rPr lang="ja-JP" altLang="en-US" sz="1800" dirty="0"/>
              <a:t>　</a:t>
            </a:r>
          </a:p>
        </p:txBody>
      </p:sp>
    </p:spTree>
    <p:extLst>
      <p:ext uri="{BB962C8B-B14F-4D97-AF65-F5344CB8AC3E}">
        <p14:creationId xmlns:p14="http://schemas.microsoft.com/office/powerpoint/2010/main" val="1730162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スライド番号プレースホルダ 11">
            <a:extLst>
              <a:ext uri="{FF2B5EF4-FFF2-40B4-BE49-F238E27FC236}">
                <a16:creationId xmlns:a16="http://schemas.microsoft.com/office/drawing/2014/main" id="{1547FA43-8010-4EC7-8842-6A0EC1E622B0}"/>
              </a:ext>
            </a:extLst>
          </p:cNvPr>
          <p:cNvSpPr>
            <a:spLocks noGrp="1"/>
          </p:cNvSpPr>
          <p:nvPr>
            <p:ph type="sldNum" sz="quarter" idx="12"/>
          </p:nvPr>
        </p:nvSpPr>
        <p:spPr bwMode="auto">
          <a:xfrm>
            <a:off x="9045677" y="6326853"/>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E506496-590F-46A1-96CE-8D4A99AF60F2}" type="slidenum">
              <a:rPr lang="ja-JP" altLang="en-US" sz="1200">
                <a:ln>
                  <a:solidFill>
                    <a:schemeClr val="tx1"/>
                  </a:solidFill>
                </a:ln>
              </a:rPr>
              <a:pPr>
                <a:spcBef>
                  <a:spcPct val="0"/>
                </a:spcBef>
                <a:buFontTx/>
                <a:buNone/>
              </a:pPr>
              <a:t>16</a:t>
            </a:fld>
            <a:endParaRPr lang="ja-JP" altLang="en-US" sz="1200" dirty="0">
              <a:ln>
                <a:solidFill>
                  <a:schemeClr val="tx1"/>
                </a:solidFill>
              </a:ln>
            </a:endParaRPr>
          </a:p>
        </p:txBody>
      </p:sp>
      <p:sp>
        <p:nvSpPr>
          <p:cNvPr id="16" name="タイトル 1">
            <a:extLst>
              <a:ext uri="{FF2B5EF4-FFF2-40B4-BE49-F238E27FC236}">
                <a16:creationId xmlns:a16="http://schemas.microsoft.com/office/drawing/2014/main" id="{F04B6C07-0B8D-417C-BF58-46BC4E2564AF}"/>
              </a:ext>
            </a:extLst>
          </p:cNvPr>
          <p:cNvSpPr>
            <a:spLocks noGrp="1"/>
          </p:cNvSpPr>
          <p:nvPr/>
        </p:nvSpPr>
        <p:spPr>
          <a:xfrm>
            <a:off x="911803" y="17464"/>
            <a:ext cx="10798754" cy="876154"/>
          </a:xfrm>
          <a:prstGeom prst="rect">
            <a:avLst/>
          </a:prstGeom>
          <a:ln w="28575">
            <a:solidFill>
              <a:schemeClr val="tx1"/>
            </a:solidFill>
            <a:miter lim="800000"/>
            <a:headEnd/>
            <a:tailEnd/>
          </a:ln>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500" b="1" dirty="0"/>
              <a:t>４．統計データに基づく現在の国有企業</a:t>
            </a:r>
            <a:endParaRPr lang="en-US" altLang="ja-JP" sz="2500" b="1" dirty="0"/>
          </a:p>
          <a:p>
            <a:pPr algn="ctr"/>
            <a:r>
              <a:rPr lang="ja-JP" altLang="en-US" sz="1800" b="1" dirty="0"/>
              <a:t>（２）国有企業（国有及び国有株支配企業）の売上高利益率、ＲＯＡの低下の要因（推定）</a:t>
            </a:r>
          </a:p>
        </p:txBody>
      </p:sp>
      <p:sp>
        <p:nvSpPr>
          <p:cNvPr id="8" name="テキスト ボックス 12">
            <a:extLst>
              <a:ext uri="{FF2B5EF4-FFF2-40B4-BE49-F238E27FC236}">
                <a16:creationId xmlns:a16="http://schemas.microsoft.com/office/drawing/2014/main" id="{C885A668-C9BB-4B8B-AFD8-3D6832D7D435}"/>
              </a:ext>
            </a:extLst>
          </p:cNvPr>
          <p:cNvSpPr txBox="1">
            <a:spLocks noChangeArrowheads="1"/>
          </p:cNvSpPr>
          <p:nvPr/>
        </p:nvSpPr>
        <p:spPr bwMode="auto">
          <a:xfrm>
            <a:off x="911803" y="1396937"/>
            <a:ext cx="10798754" cy="4031873"/>
          </a:xfrm>
          <a:prstGeom prst="rect">
            <a:avLst/>
          </a:prstGeom>
          <a:noFill/>
          <a:ln>
            <a:solidFill>
              <a:schemeClr val="tx1"/>
            </a:solidFill>
          </a:ln>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just">
              <a:spcAft>
                <a:spcPts val="0"/>
              </a:spcAft>
              <a:buNone/>
            </a:pPr>
            <a:r>
              <a:rPr lang="ja-JP" altLang="en-US" sz="1600" b="1" kern="100" dirty="0">
                <a:latin typeface="ＭＳ Ｐゴシック" panose="020B0600070205080204" pitchFamily="50" charset="-128"/>
                <a:cs typeface="Times New Roman" panose="02020603050405020304" pitchFamily="18" charset="0"/>
              </a:rPr>
              <a:t>・利益額と売上高の伸び率が総資産額の伸び率を上回ってきた。</a:t>
            </a:r>
            <a:endParaRPr lang="en-US" altLang="ja-JP" sz="1600" b="1" kern="100" dirty="0">
              <a:latin typeface="ＭＳ Ｐゴシック" panose="020B0600070205080204" pitchFamily="50" charset="-128"/>
              <a:cs typeface="Times New Roman" panose="02020603050405020304" pitchFamily="18" charset="0"/>
            </a:endParaRPr>
          </a:p>
          <a:p>
            <a:pPr algn="just">
              <a:spcAft>
                <a:spcPts val="0"/>
              </a:spcAft>
              <a:buNone/>
            </a:pPr>
            <a:r>
              <a:rPr lang="ja-JP" altLang="en-US" sz="1600" b="1" kern="100" dirty="0">
                <a:latin typeface="ＭＳ Ｐゴシック" panose="020B0600070205080204" pitchFamily="50" charset="-128"/>
                <a:cs typeface="Times New Roman" panose="02020603050405020304" pitchFamily="18" charset="0"/>
              </a:rPr>
              <a:t>・</a:t>
            </a:r>
            <a:r>
              <a:rPr lang="ja-JP" altLang="en-US" sz="1600" kern="100" dirty="0">
                <a:latin typeface="ＭＳ Ｐゴシック" panose="020B0600070205080204" pitchFamily="50" charset="-128"/>
                <a:cs typeface="Times New Roman" panose="02020603050405020304" pitchFamily="18" charset="0"/>
              </a:rPr>
              <a:t>しかしながら、</a:t>
            </a:r>
            <a:r>
              <a:rPr lang="en-US" altLang="ja-JP" sz="1600" b="1" kern="100" dirty="0">
                <a:latin typeface="ＭＳ Ｐゴシック" panose="020B0600070205080204" pitchFamily="50" charset="-128"/>
                <a:cs typeface="Times New Roman" panose="02020603050405020304" pitchFamily="18" charset="0"/>
              </a:rPr>
              <a:t>2008</a:t>
            </a:r>
            <a:r>
              <a:rPr lang="ja-JP" altLang="en-US" sz="1600" b="1" kern="100" dirty="0">
                <a:latin typeface="ＭＳ Ｐゴシック" panose="020B0600070205080204" pitchFamily="50" charset="-128"/>
                <a:cs typeface="Times New Roman" panose="02020603050405020304" pitchFamily="18" charset="0"/>
              </a:rPr>
              <a:t>年以降は総資産額の伸び率のなだらかな低下に対して利益額と売上高の伸び率の大きな低下（すなわち、伸びの程度が低くなる、または横ばい）（特に利益額が減少してマイナスの伸び率）が現われてきた。</a:t>
            </a:r>
            <a:endParaRPr lang="en-US" altLang="ja-JP" sz="1600" b="1" kern="100" dirty="0">
              <a:latin typeface="ＭＳ Ｐゴシック" panose="020B0600070205080204" pitchFamily="50" charset="-128"/>
              <a:cs typeface="Times New Roman" panose="02020603050405020304" pitchFamily="18" charset="0"/>
            </a:endParaRPr>
          </a:p>
          <a:p>
            <a:pPr algn="just">
              <a:spcAft>
                <a:spcPts val="0"/>
              </a:spcAft>
              <a:buNone/>
            </a:pPr>
            <a:r>
              <a:rPr lang="ja-JP" altLang="en-US" sz="1600" b="1" kern="100" dirty="0">
                <a:latin typeface="ＭＳ Ｐゴシック" panose="020B0600070205080204" pitchFamily="50" charset="-128"/>
                <a:cs typeface="Times New Roman" panose="02020603050405020304" pitchFamily="18" charset="0"/>
              </a:rPr>
              <a:t>・</a:t>
            </a:r>
            <a:r>
              <a:rPr lang="ja-JP" altLang="en-US" sz="1600" kern="100" dirty="0">
                <a:latin typeface="ＭＳ Ｐゴシック" panose="020B0600070205080204" pitchFamily="50" charset="-128"/>
                <a:cs typeface="Times New Roman" panose="02020603050405020304" pitchFamily="18" charset="0"/>
              </a:rPr>
              <a:t>従業員数は常に最も低い伸び率またはマイナスの伸び率である。</a:t>
            </a:r>
            <a:endParaRPr lang="en-US" altLang="ja-JP" sz="1600" kern="100" dirty="0">
              <a:latin typeface="ＭＳ Ｐゴシック" panose="020B0600070205080204" pitchFamily="50" charset="-128"/>
              <a:cs typeface="Times New Roman" panose="02020603050405020304" pitchFamily="18" charset="0"/>
            </a:endParaRPr>
          </a:p>
          <a:p>
            <a:pPr algn="just">
              <a:spcAft>
                <a:spcPts val="0"/>
              </a:spcAft>
              <a:buNone/>
            </a:pPr>
            <a:endParaRPr lang="en-US" altLang="ja-JP" sz="1600" kern="100" dirty="0">
              <a:latin typeface="ＭＳ Ｐゴシック" panose="020B0600070205080204" pitchFamily="50" charset="-128"/>
              <a:cs typeface="Times New Roman" panose="02020603050405020304" pitchFamily="18" charset="0"/>
            </a:endParaRPr>
          </a:p>
          <a:p>
            <a:pPr algn="just">
              <a:spcAft>
                <a:spcPts val="0"/>
              </a:spcAft>
              <a:buNone/>
            </a:pPr>
            <a:r>
              <a:rPr lang="ja-JP" altLang="en-US" sz="1600" kern="100" dirty="0">
                <a:latin typeface="ＭＳ Ｐゴシック" panose="020B0600070205080204" pitchFamily="50" charset="-128"/>
                <a:cs typeface="Times New Roman" panose="02020603050405020304" pitchFamily="18" charset="0"/>
              </a:rPr>
              <a:t>⇒＜要因の推定＞以上の現象に、インフレによる賃金上昇による利益減少はない、インフレによる見せかけの売上高の上昇はない（実質上昇がある）。</a:t>
            </a:r>
          </a:p>
          <a:p>
            <a:pPr algn="just">
              <a:spcAft>
                <a:spcPts val="0"/>
              </a:spcAft>
              <a:buNone/>
            </a:pPr>
            <a:endParaRPr lang="en-US" altLang="ja-JP" sz="1600" kern="100" dirty="0">
              <a:latin typeface="ＭＳ Ｐゴシック" panose="020B0600070205080204" pitchFamily="50" charset="-128"/>
              <a:cs typeface="Times New Roman" panose="02020603050405020304" pitchFamily="18" charset="0"/>
            </a:endParaRPr>
          </a:p>
          <a:p>
            <a:pPr algn="just">
              <a:spcAft>
                <a:spcPts val="0"/>
              </a:spcAft>
              <a:buNone/>
            </a:pPr>
            <a:r>
              <a:rPr lang="ja-JP" altLang="en-US" sz="1600" kern="100" dirty="0">
                <a:latin typeface="ＭＳ Ｐゴシック" panose="020B0600070205080204" pitchFamily="50" charset="-128"/>
                <a:cs typeface="Times New Roman" panose="02020603050405020304" pitchFamily="18" charset="0"/>
              </a:rPr>
              <a:t>⇒◎</a:t>
            </a:r>
            <a:r>
              <a:rPr lang="ja-JP" altLang="en-US" sz="1600" b="1" u="sng" kern="100" dirty="0">
                <a:latin typeface="ＭＳ Ｐゴシック" panose="020B0600070205080204" pitchFamily="50" charset="-128"/>
                <a:cs typeface="Times New Roman" panose="02020603050405020304" pitchFamily="18" charset="0"/>
              </a:rPr>
              <a:t>売上高と利益の上昇は、生産設備の増強によって労働の生産性を上昇させて実現してきた。</a:t>
            </a:r>
            <a:endParaRPr lang="en-US" altLang="ja-JP" sz="1600" b="1" u="sng" kern="100" dirty="0">
              <a:latin typeface="ＭＳ Ｐゴシック" panose="020B0600070205080204" pitchFamily="50" charset="-128"/>
              <a:cs typeface="Times New Roman" panose="02020603050405020304" pitchFamily="18" charset="0"/>
            </a:endParaRPr>
          </a:p>
          <a:p>
            <a:pPr algn="just">
              <a:spcAft>
                <a:spcPts val="0"/>
              </a:spcAft>
              <a:buNone/>
            </a:pPr>
            <a:r>
              <a:rPr lang="ja-JP" altLang="en-US" sz="1600" b="1" u="sng" kern="100" dirty="0">
                <a:latin typeface="ＭＳ Ｐゴシック" panose="020B0600070205080204" pitchFamily="50" charset="-128"/>
                <a:cs typeface="Times New Roman" panose="02020603050405020304" pitchFamily="18" charset="0"/>
              </a:rPr>
              <a:t>　　但し、私営企業は生産設備も従業員も増加させながら生産量を増加＝労働生産性の上昇は低い、若干の増加程度。</a:t>
            </a:r>
            <a:endParaRPr lang="en-US" altLang="ja-JP" sz="1600" b="1" u="sng" kern="100" dirty="0">
              <a:latin typeface="ＭＳ Ｐゴシック" panose="020B0600070205080204" pitchFamily="50" charset="-128"/>
              <a:cs typeface="Times New Roman" panose="02020603050405020304" pitchFamily="18" charset="0"/>
            </a:endParaRPr>
          </a:p>
          <a:p>
            <a:pPr algn="just">
              <a:spcAft>
                <a:spcPts val="0"/>
              </a:spcAft>
              <a:buNone/>
            </a:pPr>
            <a:r>
              <a:rPr lang="ja-JP" altLang="en-US" sz="1600" b="1" u="sng" kern="100" dirty="0">
                <a:latin typeface="ＭＳ Ｐゴシック" panose="020B0600070205080204" pitchFamily="50" charset="-128"/>
                <a:cs typeface="Times New Roman" panose="02020603050405020304" pitchFamily="18" charset="0"/>
              </a:rPr>
              <a:t>　　⇒（推定）生産設備増加程度が（他の企業よりも）少ないが故に、資本の効率（ＲＯＡ）の減少が小さい。</a:t>
            </a:r>
            <a:endParaRPr lang="en-US" altLang="ja-JP" sz="1600" b="1" u="sng" kern="100" dirty="0">
              <a:latin typeface="ＭＳ Ｐゴシック" panose="020B0600070205080204" pitchFamily="50" charset="-128"/>
              <a:cs typeface="Times New Roman" panose="02020603050405020304" pitchFamily="18" charset="0"/>
            </a:endParaRPr>
          </a:p>
          <a:p>
            <a:pPr algn="just">
              <a:spcAft>
                <a:spcPts val="0"/>
              </a:spcAft>
              <a:buNone/>
            </a:pPr>
            <a:endParaRPr lang="en-US" altLang="ja-JP" sz="1600" b="1" u="sng" kern="100" dirty="0">
              <a:latin typeface="ＭＳ Ｐゴシック" panose="020B0600070205080204" pitchFamily="50" charset="-128"/>
              <a:cs typeface="Times New Roman" panose="02020603050405020304" pitchFamily="18" charset="0"/>
            </a:endParaRPr>
          </a:p>
          <a:p>
            <a:pPr algn="just">
              <a:spcAft>
                <a:spcPts val="0"/>
              </a:spcAft>
              <a:buNone/>
            </a:pPr>
            <a:r>
              <a:rPr lang="ja-JP" altLang="en-US" sz="1600" kern="100" dirty="0">
                <a:latin typeface="ＭＳ Ｐゴシック" panose="020B0600070205080204" pitchFamily="50" charset="-128"/>
                <a:cs typeface="Times New Roman" panose="02020603050405020304" pitchFamily="18" charset="0"/>
              </a:rPr>
              <a:t>　◎一方、そのような状態（生産設備の増強によって労働の生産性を上昇）の進展に伴い「</a:t>
            </a:r>
            <a:r>
              <a:rPr lang="ja-JP" altLang="en-US" sz="1600" b="1" kern="100" dirty="0">
                <a:latin typeface="ＭＳ Ｐゴシック" panose="020B0600070205080204" pitchFamily="50" charset="-128"/>
                <a:cs typeface="Times New Roman" panose="02020603050405020304" pitchFamily="18" charset="0"/>
              </a:rPr>
              <a:t>資本の有機的構成が高度化し、利潤率の傾向的低下</a:t>
            </a:r>
            <a:r>
              <a:rPr lang="ja-JP" altLang="en-US" sz="1600" kern="100" dirty="0">
                <a:latin typeface="ＭＳ Ｐゴシック" panose="020B0600070205080204" pitchFamily="50" charset="-128"/>
                <a:cs typeface="Times New Roman" panose="02020603050405020304" pitchFamily="18" charset="0"/>
              </a:rPr>
              <a:t>の現象」（＊）が現われてきたと推定される。</a:t>
            </a:r>
          </a:p>
        </p:txBody>
      </p:sp>
      <p:sp>
        <p:nvSpPr>
          <p:cNvPr id="3" name="正方形/長方形 2">
            <a:extLst>
              <a:ext uri="{FF2B5EF4-FFF2-40B4-BE49-F238E27FC236}">
                <a16:creationId xmlns:a16="http://schemas.microsoft.com/office/drawing/2014/main" id="{2DA550E4-3D32-4006-AEA5-1EF3279CF860}"/>
              </a:ext>
            </a:extLst>
          </p:cNvPr>
          <p:cNvSpPr/>
          <p:nvPr/>
        </p:nvSpPr>
        <p:spPr>
          <a:xfrm>
            <a:off x="911803" y="5475146"/>
            <a:ext cx="10798754" cy="584775"/>
          </a:xfrm>
          <a:prstGeom prst="rect">
            <a:avLst/>
          </a:prstGeom>
          <a:ln>
            <a:solidFill>
              <a:schemeClr val="tx1"/>
            </a:solidFill>
          </a:ln>
        </p:spPr>
        <p:txBody>
          <a:bodyPr wrap="square">
            <a:spAutoFit/>
          </a:bodyPr>
          <a:lstStyle/>
          <a:p>
            <a:r>
              <a:rPr lang="ja-JP" altLang="en-US" sz="1600" dirty="0">
                <a:latin typeface="ＭＳ Ｐゴシック" panose="020B0600070205080204" pitchFamily="50" charset="-128"/>
                <a:ea typeface="ＭＳ Ｐゴシック" panose="020B0600070205080204" pitchFamily="50" charset="-128"/>
              </a:rPr>
              <a:t>（＊）生産機械設備の導入により労働生産性の上昇を図り、いわゆる変動費の中の人件費の割合が縮小する、一方で固定費の中の生産機械設備の割合が増大する状態に伴って付加価値の割合が減少する（絶対額の減少ではない）。</a:t>
            </a:r>
          </a:p>
        </p:txBody>
      </p:sp>
      <p:sp>
        <p:nvSpPr>
          <p:cNvPr id="12" name="正方形/長方形 11">
            <a:extLst>
              <a:ext uri="{FF2B5EF4-FFF2-40B4-BE49-F238E27FC236}">
                <a16:creationId xmlns:a16="http://schemas.microsoft.com/office/drawing/2014/main" id="{DC67AABB-75C6-42BF-9AF0-1110E00B9F01}"/>
              </a:ext>
            </a:extLst>
          </p:cNvPr>
          <p:cNvSpPr/>
          <p:nvPr/>
        </p:nvSpPr>
        <p:spPr>
          <a:xfrm>
            <a:off x="1327439" y="6114943"/>
            <a:ext cx="10328566" cy="338554"/>
          </a:xfrm>
          <a:prstGeom prst="rect">
            <a:avLst/>
          </a:prstGeom>
          <a:ln>
            <a:solidFill>
              <a:schemeClr val="tx1"/>
            </a:solidFill>
          </a:ln>
        </p:spPr>
        <p:txBody>
          <a:bodyPr wrap="square">
            <a:spAutoFit/>
          </a:bodyPr>
          <a:lstStyle/>
          <a:p>
            <a:r>
              <a:rPr lang="ja-JP" altLang="en-US" sz="1600" b="1" dirty="0">
                <a:latin typeface="ＭＳ Ｐゴシック" panose="020B0600070205080204" pitchFamily="50" charset="-128"/>
                <a:ea typeface="ＭＳ Ｐゴシック" panose="020B0600070205080204" pitchFamily="50" charset="-128"/>
              </a:rPr>
              <a:t>労働の生産性と資本の効率との相関関係で分析する。高度成長期の日本の企業と比較。</a:t>
            </a:r>
          </a:p>
        </p:txBody>
      </p:sp>
      <p:sp>
        <p:nvSpPr>
          <p:cNvPr id="4" name="テキスト ボックス 3">
            <a:extLst>
              <a:ext uri="{FF2B5EF4-FFF2-40B4-BE49-F238E27FC236}">
                <a16:creationId xmlns:a16="http://schemas.microsoft.com/office/drawing/2014/main" id="{6C492A32-2315-454E-83C8-FFD8C39D6AA0}"/>
              </a:ext>
            </a:extLst>
          </p:cNvPr>
          <p:cNvSpPr txBox="1"/>
          <p:nvPr/>
        </p:nvSpPr>
        <p:spPr>
          <a:xfrm>
            <a:off x="911941" y="6114943"/>
            <a:ext cx="415498" cy="369332"/>
          </a:xfrm>
          <a:prstGeom prst="rect">
            <a:avLst/>
          </a:prstGeom>
          <a:noFill/>
        </p:spPr>
        <p:txBody>
          <a:bodyPr wrap="none" rtlCol="0">
            <a:spAutoFit/>
          </a:bodyPr>
          <a:lstStyle/>
          <a:p>
            <a:r>
              <a:rPr kumimoji="1" lang="ja-JP" altLang="en-US" dirty="0">
                <a:ln>
                  <a:solidFill>
                    <a:schemeClr val="tx1"/>
                  </a:solidFill>
                </a:ln>
              </a:rPr>
              <a:t>⇒</a:t>
            </a:r>
          </a:p>
        </p:txBody>
      </p:sp>
    </p:spTree>
    <p:extLst>
      <p:ext uri="{BB962C8B-B14F-4D97-AF65-F5344CB8AC3E}">
        <p14:creationId xmlns:p14="http://schemas.microsoft.com/office/powerpoint/2010/main" val="2402003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タイトル 1">
            <a:extLst>
              <a:ext uri="{FF2B5EF4-FFF2-40B4-BE49-F238E27FC236}">
                <a16:creationId xmlns:a16="http://schemas.microsoft.com/office/drawing/2014/main" id="{10185369-6FA1-41CA-806D-4297AED44851}"/>
              </a:ext>
            </a:extLst>
          </p:cNvPr>
          <p:cNvSpPr>
            <a:spLocks noGrp="1"/>
          </p:cNvSpPr>
          <p:nvPr>
            <p:ph type="title"/>
          </p:nvPr>
        </p:nvSpPr>
        <p:spPr>
          <a:xfrm>
            <a:off x="1039091" y="81805"/>
            <a:ext cx="10465812" cy="706580"/>
          </a:xfrm>
          <a:ln w="28575">
            <a:solidFill>
              <a:schemeClr val="tx1"/>
            </a:solidFill>
            <a:miter lim="800000"/>
            <a:headEnd/>
            <a:tailEnd/>
          </a:ln>
        </p:spPr>
        <p:txBody>
          <a:bodyPr>
            <a:normAutofit fontScale="90000"/>
          </a:bodyPr>
          <a:lstStyle/>
          <a:p>
            <a:pPr algn="ctr"/>
            <a:r>
              <a:rPr lang="ja-JP" altLang="en-US" sz="2800" b="1" dirty="0"/>
              <a:t>４．統計データに基づく現在の国有企業</a:t>
            </a:r>
            <a:br>
              <a:rPr lang="en-US" altLang="ja-JP" sz="2800" b="1" dirty="0"/>
            </a:br>
            <a:r>
              <a:rPr lang="ja-JP" altLang="en-US" sz="2000" b="1" dirty="0"/>
              <a:t>（３）中国企業は高度成長期の日本企業と異なる（</a:t>
            </a:r>
            <a:r>
              <a:rPr lang="en-US" altLang="ja-JP" sz="2000" b="1" dirty="0"/>
              <a:t>No.1)</a:t>
            </a:r>
            <a:endParaRPr lang="ja-JP" altLang="en-US" sz="2000" b="1" dirty="0"/>
          </a:p>
        </p:txBody>
      </p:sp>
      <p:sp>
        <p:nvSpPr>
          <p:cNvPr id="33795" name="スライド番号プレースホルダ 6">
            <a:extLst>
              <a:ext uri="{FF2B5EF4-FFF2-40B4-BE49-F238E27FC236}">
                <a16:creationId xmlns:a16="http://schemas.microsoft.com/office/drawing/2014/main" id="{1247FA53-8AD5-4BEC-9F30-EAC33978E36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87DB1E4-EE74-4B2C-9261-8CD6F03F4D7C}" type="slidenum">
              <a:rPr lang="ja-JP" altLang="en-US" sz="1200">
                <a:ln>
                  <a:solidFill>
                    <a:schemeClr val="tx1"/>
                  </a:solidFill>
                </a:ln>
              </a:rPr>
              <a:pPr>
                <a:spcBef>
                  <a:spcPct val="0"/>
                </a:spcBef>
                <a:buFontTx/>
                <a:buNone/>
              </a:pPr>
              <a:t>17</a:t>
            </a:fld>
            <a:endParaRPr lang="ja-JP" altLang="en-US" sz="1200" dirty="0">
              <a:ln>
                <a:solidFill>
                  <a:schemeClr val="tx1"/>
                </a:solidFill>
              </a:ln>
            </a:endParaRPr>
          </a:p>
        </p:txBody>
      </p:sp>
      <p:sp>
        <p:nvSpPr>
          <p:cNvPr id="33796" name="テキスト ボックス 3">
            <a:extLst>
              <a:ext uri="{FF2B5EF4-FFF2-40B4-BE49-F238E27FC236}">
                <a16:creationId xmlns:a16="http://schemas.microsoft.com/office/drawing/2014/main" id="{9319B8F1-7D69-489D-9BC9-0D3D197C917B}"/>
              </a:ext>
            </a:extLst>
          </p:cNvPr>
          <p:cNvSpPr txBox="1">
            <a:spLocks noChangeArrowheads="1"/>
          </p:cNvSpPr>
          <p:nvPr/>
        </p:nvSpPr>
        <p:spPr bwMode="auto">
          <a:xfrm>
            <a:off x="1039091" y="926884"/>
            <a:ext cx="2051050" cy="369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鉄鋼業の事例</a:t>
            </a:r>
          </a:p>
        </p:txBody>
      </p:sp>
      <p:sp>
        <p:nvSpPr>
          <p:cNvPr id="33797" name="テキスト ボックス 4">
            <a:extLst>
              <a:ext uri="{FF2B5EF4-FFF2-40B4-BE49-F238E27FC236}">
                <a16:creationId xmlns:a16="http://schemas.microsoft.com/office/drawing/2014/main" id="{D28232D8-185F-4F3C-B8E1-2EB65EC6B45F}"/>
              </a:ext>
            </a:extLst>
          </p:cNvPr>
          <p:cNvSpPr txBox="1">
            <a:spLocks noChangeArrowheads="1"/>
          </p:cNvSpPr>
          <p:nvPr/>
        </p:nvSpPr>
        <p:spPr bwMode="auto">
          <a:xfrm>
            <a:off x="1039091" y="1325944"/>
            <a:ext cx="33201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200" dirty="0">
                <a:latin typeface="Arial" panose="020B0604020202020204" pitchFamily="34" charset="0"/>
              </a:rPr>
              <a:t>図</a:t>
            </a:r>
            <a:r>
              <a:rPr lang="en-US" altLang="ja-JP" sz="1200" dirty="0">
                <a:latin typeface="Arial" panose="020B0604020202020204" pitchFamily="34" charset="0"/>
              </a:rPr>
              <a:t>4</a:t>
            </a:r>
            <a:r>
              <a:rPr lang="ja-JP" altLang="en-US" sz="1200" dirty="0">
                <a:latin typeface="Arial" panose="020B0604020202020204" pitchFamily="34" charset="0"/>
              </a:rPr>
              <a:t>－</a:t>
            </a:r>
            <a:r>
              <a:rPr lang="en-US" altLang="ja-JP" sz="1200" dirty="0">
                <a:latin typeface="Arial" panose="020B0604020202020204" pitchFamily="34" charset="0"/>
              </a:rPr>
              <a:t>7</a:t>
            </a:r>
            <a:r>
              <a:rPr lang="ja-JP" altLang="en-US" sz="1200" dirty="0">
                <a:latin typeface="Arial" panose="020B0604020202020204" pitchFamily="34" charset="0"/>
              </a:rPr>
              <a:t>：鉄鋼業／労働生産性と資本効率の変動</a:t>
            </a:r>
          </a:p>
        </p:txBody>
      </p:sp>
      <p:pic>
        <p:nvPicPr>
          <p:cNvPr id="33798" name="図 3">
            <a:extLst>
              <a:ext uri="{FF2B5EF4-FFF2-40B4-BE49-F238E27FC236}">
                <a16:creationId xmlns:a16="http://schemas.microsoft.com/office/drawing/2014/main" id="{9603D771-B588-4DDE-BA5B-54E7F200DE6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9091" y="1602943"/>
            <a:ext cx="7528884" cy="4943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テキスト ボックス 10">
            <a:extLst>
              <a:ext uri="{FF2B5EF4-FFF2-40B4-BE49-F238E27FC236}">
                <a16:creationId xmlns:a16="http://schemas.microsoft.com/office/drawing/2014/main" id="{DCE23050-7D21-46F1-9269-95EF6E81BFE5}"/>
              </a:ext>
            </a:extLst>
          </p:cNvPr>
          <p:cNvSpPr txBox="1">
            <a:spLocks noChangeArrowheads="1"/>
          </p:cNvSpPr>
          <p:nvPr/>
        </p:nvSpPr>
        <p:spPr bwMode="auto">
          <a:xfrm>
            <a:off x="8695028" y="1602943"/>
            <a:ext cx="2809875" cy="3324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dirty="0">
                <a:latin typeface="Arial" panose="020B0604020202020204" pitchFamily="34" charset="0"/>
              </a:rPr>
              <a:t>八幡は（流動資本の回転数が横ばいであるから）剰余価値率、剰余価値の年率ともに上昇し、（資産は上昇しているので）資本の有機的構成が高度化しても利潤率が低下していない。</a:t>
            </a:r>
            <a:endParaRPr lang="en-US" altLang="ja-JP" sz="1400" dirty="0">
              <a:latin typeface="Arial" panose="020B0604020202020204" pitchFamily="34" charset="0"/>
            </a:endParaRPr>
          </a:p>
          <a:p>
            <a:pPr>
              <a:spcBef>
                <a:spcPct val="0"/>
              </a:spcBef>
              <a:buFontTx/>
              <a:buNone/>
            </a:pPr>
            <a:endParaRPr lang="en-US" altLang="ja-JP" sz="1400" dirty="0">
              <a:latin typeface="Arial" panose="020B0604020202020204" pitchFamily="34" charset="0"/>
            </a:endParaRPr>
          </a:p>
          <a:p>
            <a:pPr>
              <a:spcBef>
                <a:spcPct val="0"/>
              </a:spcBef>
              <a:buFontTx/>
              <a:buNone/>
            </a:pPr>
            <a:r>
              <a:rPr lang="ja-JP" altLang="en-US" sz="1400" dirty="0">
                <a:latin typeface="Arial" panose="020B0604020202020204" pitchFamily="34" charset="0"/>
              </a:rPr>
              <a:t>中国の</a:t>
            </a:r>
            <a:r>
              <a:rPr lang="en-US" altLang="ja-JP" sz="1400" dirty="0">
                <a:latin typeface="Arial" panose="020B0604020202020204" pitchFamily="34" charset="0"/>
              </a:rPr>
              <a:t>3</a:t>
            </a:r>
            <a:r>
              <a:rPr lang="ja-JP" altLang="en-US" sz="1400" dirty="0">
                <a:latin typeface="Arial" panose="020B0604020202020204" pitchFamily="34" charset="0"/>
              </a:rPr>
              <a:t>社は国有も私営も（流動資本の回転数は若干の上昇または低下があり、資産は上昇している）八幡とは逆の傾向を示している、剰余価値率、剰余価値の年率とも低下し、資本の有機的構成の高度化による利潤率の低下が表われている。</a:t>
            </a:r>
          </a:p>
        </p:txBody>
      </p:sp>
    </p:spTree>
    <p:extLst>
      <p:ext uri="{BB962C8B-B14F-4D97-AF65-F5344CB8AC3E}">
        <p14:creationId xmlns:p14="http://schemas.microsoft.com/office/powerpoint/2010/main" val="2357633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スライド番号プレースホルダ 6">
            <a:extLst>
              <a:ext uri="{FF2B5EF4-FFF2-40B4-BE49-F238E27FC236}">
                <a16:creationId xmlns:a16="http://schemas.microsoft.com/office/drawing/2014/main" id="{5FEA536A-9A59-4E9E-A369-1A4EFD2B435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8928608-5252-4770-8CAF-40DC7580CA09}" type="slidenum">
              <a:rPr lang="ja-JP" altLang="en-US" sz="1200">
                <a:ln>
                  <a:solidFill>
                    <a:schemeClr val="tx1"/>
                  </a:solidFill>
                </a:ln>
              </a:rPr>
              <a:pPr>
                <a:spcBef>
                  <a:spcPct val="0"/>
                </a:spcBef>
                <a:buFontTx/>
                <a:buNone/>
              </a:pPr>
              <a:t>18</a:t>
            </a:fld>
            <a:endParaRPr lang="ja-JP" altLang="en-US" sz="1200" dirty="0">
              <a:ln>
                <a:solidFill>
                  <a:schemeClr val="tx1"/>
                </a:solidFill>
              </a:ln>
            </a:endParaRPr>
          </a:p>
        </p:txBody>
      </p:sp>
      <p:sp>
        <p:nvSpPr>
          <p:cNvPr id="10244" name="テキスト ボックス 4">
            <a:extLst>
              <a:ext uri="{FF2B5EF4-FFF2-40B4-BE49-F238E27FC236}">
                <a16:creationId xmlns:a16="http://schemas.microsoft.com/office/drawing/2014/main" id="{76B9C584-FF64-4857-8F34-D28EFD6CFC55}"/>
              </a:ext>
            </a:extLst>
          </p:cNvPr>
          <p:cNvSpPr txBox="1">
            <a:spLocks noChangeArrowheads="1"/>
          </p:cNvSpPr>
          <p:nvPr/>
        </p:nvSpPr>
        <p:spPr bwMode="auto">
          <a:xfrm>
            <a:off x="1039091" y="1286811"/>
            <a:ext cx="53575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200" dirty="0">
                <a:latin typeface="Arial" panose="020B0604020202020204" pitchFamily="34" charset="0"/>
              </a:rPr>
              <a:t>図</a:t>
            </a:r>
            <a:r>
              <a:rPr lang="en-US" altLang="ja-JP" sz="1200" dirty="0">
                <a:latin typeface="Arial" panose="020B0604020202020204" pitchFamily="34" charset="0"/>
              </a:rPr>
              <a:t>4</a:t>
            </a:r>
            <a:r>
              <a:rPr lang="ja-JP" altLang="en-US" sz="1200" dirty="0">
                <a:latin typeface="Arial" panose="020B0604020202020204" pitchFamily="34" charset="0"/>
              </a:rPr>
              <a:t>－</a:t>
            </a:r>
            <a:r>
              <a:rPr lang="en-US" altLang="ja-JP" sz="1200" dirty="0">
                <a:latin typeface="Arial" panose="020B0604020202020204" pitchFamily="34" charset="0"/>
              </a:rPr>
              <a:t>8</a:t>
            </a:r>
            <a:r>
              <a:rPr lang="ja-JP" altLang="en-US" sz="1200" dirty="0">
                <a:latin typeface="Arial" panose="020B0604020202020204" pitchFamily="34" charset="0"/>
              </a:rPr>
              <a:t>：食品加工業・プラスチック製品製造業／労働生産性と資本効率の変動</a:t>
            </a:r>
          </a:p>
        </p:txBody>
      </p:sp>
      <p:sp>
        <p:nvSpPr>
          <p:cNvPr id="10245" name="テキスト ボックス 10">
            <a:extLst>
              <a:ext uri="{FF2B5EF4-FFF2-40B4-BE49-F238E27FC236}">
                <a16:creationId xmlns:a16="http://schemas.microsoft.com/office/drawing/2014/main" id="{5E9DBEF0-0A68-4A42-98D1-7605E158DF60}"/>
              </a:ext>
            </a:extLst>
          </p:cNvPr>
          <p:cNvSpPr txBox="1">
            <a:spLocks noChangeArrowheads="1"/>
          </p:cNvSpPr>
          <p:nvPr/>
        </p:nvSpPr>
        <p:spPr bwMode="auto">
          <a:xfrm>
            <a:off x="8695028" y="1563810"/>
            <a:ext cx="2809875" cy="39703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dirty="0">
                <a:latin typeface="Arial" panose="020B0604020202020204" pitchFamily="34" charset="0"/>
              </a:rPr>
              <a:t>鐘紡は（流動資本の回転数が横ばいであるから）剰余価値率、剰余価値の年率ともに上昇している模様、（資産は上昇しているので）資本の有機的構成が高度化し、利潤率は低下するも利潤の絶対額は増大している。</a:t>
            </a:r>
            <a:endParaRPr lang="en-US" altLang="ja-JP" sz="1400" dirty="0">
              <a:latin typeface="Arial" panose="020B0604020202020204" pitchFamily="34" charset="0"/>
            </a:endParaRPr>
          </a:p>
          <a:p>
            <a:pPr>
              <a:spcBef>
                <a:spcPct val="0"/>
              </a:spcBef>
              <a:buFontTx/>
              <a:buNone/>
            </a:pPr>
            <a:endParaRPr lang="en-US" altLang="ja-JP" sz="1400" dirty="0">
              <a:latin typeface="Arial" panose="020B0604020202020204" pitchFamily="34" charset="0"/>
            </a:endParaRPr>
          </a:p>
          <a:p>
            <a:pPr>
              <a:spcBef>
                <a:spcPct val="0"/>
              </a:spcBef>
              <a:buFontTx/>
              <a:buNone/>
            </a:pPr>
            <a:r>
              <a:rPr lang="ja-JP" altLang="en-US" sz="1400" dirty="0">
                <a:latin typeface="Arial" panose="020B0604020202020204" pitchFamily="34" charset="0"/>
              </a:rPr>
              <a:t>中国の</a:t>
            </a:r>
            <a:r>
              <a:rPr lang="en-US" altLang="ja-JP" sz="1400" dirty="0">
                <a:latin typeface="Arial" panose="020B0604020202020204" pitchFamily="34" charset="0"/>
              </a:rPr>
              <a:t>2</a:t>
            </a:r>
            <a:r>
              <a:rPr lang="ja-JP" altLang="en-US" sz="1400" dirty="0">
                <a:latin typeface="Arial" panose="020B0604020202020204" pitchFamily="34" charset="0"/>
              </a:rPr>
              <a:t>社は国有も私営（金発科技）も（流動資本の回転数は若干の低下があり、資産は上昇している）、剰余価値率、剰余価値の年率とも横ばい、または低下している可能性がある、資本の有機的構成の高度化による利潤率の低下が表われているが利潤の絶対額は増大している。</a:t>
            </a:r>
            <a:r>
              <a:rPr lang="en-US" altLang="ja-JP" sz="1400" dirty="0">
                <a:latin typeface="Arial" panose="020B0604020202020204" pitchFamily="34" charset="0"/>
              </a:rPr>
              <a:t>ROA</a:t>
            </a:r>
            <a:r>
              <a:rPr lang="ja-JP" altLang="en-US" sz="1400" dirty="0">
                <a:latin typeface="Arial" panose="020B0604020202020204" pitchFamily="34" charset="0"/>
              </a:rPr>
              <a:t>の低下の程度は鉄鋼業に比較して小さい。</a:t>
            </a:r>
          </a:p>
        </p:txBody>
      </p:sp>
      <p:sp>
        <p:nvSpPr>
          <p:cNvPr id="7" name="タイトル 1">
            <a:extLst>
              <a:ext uri="{FF2B5EF4-FFF2-40B4-BE49-F238E27FC236}">
                <a16:creationId xmlns:a16="http://schemas.microsoft.com/office/drawing/2014/main" id="{9726FD15-3B4E-46F0-AC38-730FEADF6181}"/>
              </a:ext>
            </a:extLst>
          </p:cNvPr>
          <p:cNvSpPr txBox="1">
            <a:spLocks/>
          </p:cNvSpPr>
          <p:nvPr/>
        </p:nvSpPr>
        <p:spPr>
          <a:xfrm>
            <a:off x="1039091" y="89013"/>
            <a:ext cx="10465812" cy="741606"/>
          </a:xfrm>
          <a:prstGeom prst="rect">
            <a:avLst/>
          </a:prstGeom>
          <a:ln w="28575">
            <a:solidFill>
              <a:schemeClr val="tx1"/>
            </a:solidFill>
            <a:miter lim="800000"/>
            <a:headEnd/>
            <a:tailEnd/>
          </a:ln>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500" b="1" dirty="0"/>
              <a:t>４．統計データに基づく現在の国有企業</a:t>
            </a:r>
            <a:endParaRPr lang="en-US" altLang="ja-JP" sz="2500" b="1" dirty="0"/>
          </a:p>
          <a:p>
            <a:pPr algn="ctr"/>
            <a:r>
              <a:rPr lang="ja-JP" altLang="en-US" sz="1800" b="1" dirty="0"/>
              <a:t>（３）中国企業は高度成長期の日本企業と異なる（</a:t>
            </a:r>
            <a:r>
              <a:rPr lang="en-US" altLang="ja-JP" sz="1800" b="1" dirty="0"/>
              <a:t>No.2)</a:t>
            </a:r>
            <a:endParaRPr lang="ja-JP" altLang="en-US" sz="1800" b="1" dirty="0"/>
          </a:p>
        </p:txBody>
      </p:sp>
      <p:sp>
        <p:nvSpPr>
          <p:cNvPr id="9" name="テキスト ボックス 3">
            <a:extLst>
              <a:ext uri="{FF2B5EF4-FFF2-40B4-BE49-F238E27FC236}">
                <a16:creationId xmlns:a16="http://schemas.microsoft.com/office/drawing/2014/main" id="{00D12555-55E6-4B8F-A143-7A065FB76386}"/>
              </a:ext>
            </a:extLst>
          </p:cNvPr>
          <p:cNvSpPr txBox="1">
            <a:spLocks noChangeArrowheads="1"/>
          </p:cNvSpPr>
          <p:nvPr/>
        </p:nvSpPr>
        <p:spPr bwMode="auto">
          <a:xfrm>
            <a:off x="1039091" y="911215"/>
            <a:ext cx="6151418"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食品加工業・プラスチック製品製造業（紡織業と比較）の事例</a:t>
            </a:r>
          </a:p>
        </p:txBody>
      </p:sp>
      <p:pic>
        <p:nvPicPr>
          <p:cNvPr id="3" name="図 2">
            <a:extLst>
              <a:ext uri="{FF2B5EF4-FFF2-40B4-BE49-F238E27FC236}">
                <a16:creationId xmlns:a16="http://schemas.microsoft.com/office/drawing/2014/main" id="{8862B842-1C5C-4BF5-92C6-5D5FCEB3F05A}"/>
              </a:ext>
            </a:extLst>
          </p:cNvPr>
          <p:cNvPicPr>
            <a:picLocks noChangeAspect="1"/>
          </p:cNvPicPr>
          <p:nvPr/>
        </p:nvPicPr>
        <p:blipFill>
          <a:blip r:embed="rId3"/>
          <a:stretch>
            <a:fillRect/>
          </a:stretch>
        </p:blipFill>
        <p:spPr>
          <a:xfrm>
            <a:off x="964003" y="1563810"/>
            <a:ext cx="7541492" cy="5157665"/>
          </a:xfrm>
          <a:prstGeom prst="rect">
            <a:avLst/>
          </a:prstGeom>
        </p:spPr>
      </p:pic>
    </p:spTree>
    <p:extLst>
      <p:ext uri="{BB962C8B-B14F-4D97-AF65-F5344CB8AC3E}">
        <p14:creationId xmlns:p14="http://schemas.microsoft.com/office/powerpoint/2010/main" val="4127591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EFBB98B-8B2A-44D3-B213-327D462249D4}"/>
              </a:ext>
            </a:extLst>
          </p:cNvPr>
          <p:cNvSpPr txBox="1"/>
          <p:nvPr/>
        </p:nvSpPr>
        <p:spPr>
          <a:xfrm flipH="1">
            <a:off x="1039091" y="1288473"/>
            <a:ext cx="10723418" cy="2308324"/>
          </a:xfrm>
          <a:prstGeom prst="rect">
            <a:avLst/>
          </a:prstGeom>
          <a:noFill/>
          <a:ln>
            <a:solidFill>
              <a:schemeClr val="tx1"/>
            </a:solidFill>
          </a:ln>
        </p:spPr>
        <p:txBody>
          <a:bodyPr wrap="square" rtlCol="0">
            <a:spAutoFit/>
          </a:bodyPr>
          <a:lstStyle/>
          <a:p>
            <a:pPr algn="just">
              <a:spcAft>
                <a:spcPts val="0"/>
              </a:spcAft>
            </a:pPr>
            <a:r>
              <a:rPr lang="ja-JP"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rPr>
              <a:t>＜日本と中国の比較から＞</a:t>
            </a:r>
          </a:p>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　</a:t>
            </a:r>
            <a:r>
              <a:rPr lang="ja-JP"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rPr>
              <a:t>株式上場企業の中の幾つかの企業に限って分析した結果</a:t>
            </a: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a:t>
            </a:r>
            <a:endPar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lgn="just">
              <a:spcAft>
                <a:spcPts val="0"/>
              </a:spcAft>
            </a:pPr>
            <a:endPar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a:t>
            </a:r>
            <a:r>
              <a:rPr lang="ja-JP"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rPr>
              <a:t>国有と実質私営という所有に基づく性格の違いによる差異は見られないと判定できる。</a:t>
            </a:r>
            <a:endPar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lgn="just">
              <a:spcAft>
                <a:spcPts val="0"/>
              </a:spcAft>
            </a:pPr>
            <a:endPar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a:t>
            </a:r>
            <a:r>
              <a:rPr lang="ja-JP"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rPr>
              <a:t>もしも国有と実質私営との間に差異があるように見えるとすれば、それは、国有に重工業企業が多く、実質私営に軽工業企業が多い為に、重工業企業と軽工業企業との間の差異が、国有と実質私営との間の差異のように見えてしまうのであろう。</a:t>
            </a:r>
          </a:p>
        </p:txBody>
      </p:sp>
      <p:sp>
        <p:nvSpPr>
          <p:cNvPr id="4" name="スライド番号プレースホルダー 3">
            <a:extLst>
              <a:ext uri="{FF2B5EF4-FFF2-40B4-BE49-F238E27FC236}">
                <a16:creationId xmlns:a16="http://schemas.microsoft.com/office/drawing/2014/main" id="{40AD7D70-5D27-4153-9718-6CC811A57BD6}"/>
              </a:ext>
            </a:extLst>
          </p:cNvPr>
          <p:cNvSpPr>
            <a:spLocks noGrp="1"/>
          </p:cNvSpPr>
          <p:nvPr>
            <p:ph type="sldNum" sz="quarter" idx="12"/>
          </p:nvPr>
        </p:nvSpPr>
        <p:spPr/>
        <p:txBody>
          <a:bodyPr/>
          <a:lstStyle/>
          <a:p>
            <a:fld id="{4E36349B-A07F-4A43-A734-970FF405B08B}" type="slidenum">
              <a:rPr kumimoji="1" lang="ja-JP" altLang="en-US" smtClean="0">
                <a:ln>
                  <a:solidFill>
                    <a:schemeClr val="tx1"/>
                  </a:solidFill>
                </a:ln>
                <a:solidFill>
                  <a:schemeClr val="tx1"/>
                </a:solidFill>
              </a:rPr>
              <a:t>19</a:t>
            </a:fld>
            <a:endParaRPr kumimoji="1" lang="ja-JP" altLang="en-US" dirty="0">
              <a:ln>
                <a:solidFill>
                  <a:schemeClr val="tx1"/>
                </a:solidFill>
              </a:ln>
              <a:solidFill>
                <a:schemeClr val="tx1"/>
              </a:solidFill>
            </a:endParaRPr>
          </a:p>
        </p:txBody>
      </p:sp>
      <p:sp>
        <p:nvSpPr>
          <p:cNvPr id="6" name="タイトル 1">
            <a:extLst>
              <a:ext uri="{FF2B5EF4-FFF2-40B4-BE49-F238E27FC236}">
                <a16:creationId xmlns:a16="http://schemas.microsoft.com/office/drawing/2014/main" id="{3B1747CD-A99E-4839-B549-9E79456E7C16}"/>
              </a:ext>
            </a:extLst>
          </p:cNvPr>
          <p:cNvSpPr txBox="1">
            <a:spLocks/>
          </p:cNvSpPr>
          <p:nvPr/>
        </p:nvSpPr>
        <p:spPr>
          <a:xfrm>
            <a:off x="1039091" y="136525"/>
            <a:ext cx="10723417" cy="748144"/>
          </a:xfrm>
          <a:prstGeom prst="rect">
            <a:avLst/>
          </a:prstGeom>
          <a:ln w="28575">
            <a:solidFill>
              <a:schemeClr val="tx1"/>
            </a:solidFill>
            <a:miter lim="800000"/>
            <a:headEnd/>
            <a:tailEnd/>
          </a:ln>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500" b="1" dirty="0"/>
              <a:t>４．統計データに基づく現在の国有企業</a:t>
            </a:r>
            <a:endParaRPr lang="en-US" altLang="ja-JP" sz="2500" b="1"/>
          </a:p>
          <a:p>
            <a:pPr algn="ctr"/>
            <a:r>
              <a:rPr lang="ja-JP" altLang="en-US" sz="1800" b="1" dirty="0"/>
              <a:t>（３）中国企業は高度成長期の日本企業と異なる（</a:t>
            </a:r>
            <a:r>
              <a:rPr lang="en-US" altLang="ja-JP" sz="1800" b="1" dirty="0"/>
              <a:t>No.3)</a:t>
            </a:r>
            <a:endParaRPr lang="ja-JP" altLang="en-US" sz="1800" b="1" dirty="0"/>
          </a:p>
        </p:txBody>
      </p:sp>
    </p:spTree>
    <p:extLst>
      <p:ext uri="{BB962C8B-B14F-4D97-AF65-F5344CB8AC3E}">
        <p14:creationId xmlns:p14="http://schemas.microsoft.com/office/powerpoint/2010/main" val="15452987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EFBB98B-8B2A-44D3-B213-327D462249D4}"/>
              </a:ext>
            </a:extLst>
          </p:cNvPr>
          <p:cNvSpPr txBox="1"/>
          <p:nvPr/>
        </p:nvSpPr>
        <p:spPr>
          <a:xfrm flipH="1">
            <a:off x="852055" y="2737045"/>
            <a:ext cx="10910454" cy="3139321"/>
          </a:xfrm>
          <a:prstGeom prst="rect">
            <a:avLst/>
          </a:prstGeom>
          <a:noFill/>
          <a:ln>
            <a:solidFill>
              <a:schemeClr val="tx1"/>
            </a:solidFill>
          </a:ln>
        </p:spPr>
        <p:txBody>
          <a:bodyPr wrap="square" rtlCol="0">
            <a:spAutoFit/>
          </a:bodyPr>
          <a:lstStyle/>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＜今後の課題＞・・・（政治面は除く）</a:t>
            </a:r>
            <a:endPar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・現在の成長率低下傾向または横ばい傾向の要因は？</a:t>
            </a:r>
            <a:endPar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　（労働生産性、資本の効率などの視点から見れば）</a:t>
            </a:r>
            <a:endPar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　・・・需要の伸び、過剰生産（過剰な設備）、</a:t>
            </a:r>
            <a:endPar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　　　労働生産性の伸び（設備は先端技術レベルでも人間の技術レベルは？）、賃金レベル（賃金レベルが低く機</a:t>
            </a:r>
            <a:endPar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　　　械設備導入が出来ない・・・労働生産性を上昇させるよりも、安い賃金労働者による増産のほうが、コスト</a:t>
            </a:r>
            <a:endPar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　　　が低い）、等々。</a:t>
            </a:r>
          </a:p>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・現在の需要拡大⇒そのために、</a:t>
            </a:r>
            <a:endPar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　農村労働力の都市への移動（表裏一体の関係だが）農業の生産力の上昇（農民の所得上昇）、</a:t>
            </a:r>
            <a:endPar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　正常な労使関係（表裏一体だが）労働者の所得上昇・労働生産性上昇・技術力の上昇（低賃金では高度な機</a:t>
            </a:r>
            <a:endPar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　械は導入され難い）、など。</a:t>
            </a:r>
            <a:endParaRPr lang="ja-JP"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p:txBody>
      </p:sp>
      <p:sp>
        <p:nvSpPr>
          <p:cNvPr id="3" name="タイトル 1">
            <a:extLst>
              <a:ext uri="{FF2B5EF4-FFF2-40B4-BE49-F238E27FC236}">
                <a16:creationId xmlns:a16="http://schemas.microsoft.com/office/drawing/2014/main" id="{E5024277-F416-4662-A722-CD1F927DB22F}"/>
              </a:ext>
            </a:extLst>
          </p:cNvPr>
          <p:cNvSpPr txBox="1">
            <a:spLocks/>
          </p:cNvSpPr>
          <p:nvPr/>
        </p:nvSpPr>
        <p:spPr>
          <a:xfrm>
            <a:off x="852055" y="136525"/>
            <a:ext cx="10910454" cy="601230"/>
          </a:xfrm>
          <a:prstGeom prst="rect">
            <a:avLst/>
          </a:prstGeom>
          <a:ln w="28575">
            <a:solidFill>
              <a:schemeClr val="tx1"/>
            </a:solidFill>
            <a:miter lim="800000"/>
            <a:headEnd/>
            <a:tailEnd/>
          </a:ln>
        </p:spPr>
        <p:txBody>
          <a:bodyPr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b="1" dirty="0"/>
              <a:t>まとめ・・・今後の課題</a:t>
            </a:r>
            <a:endParaRPr lang="ja-JP" altLang="en-US" sz="1800" b="1" dirty="0"/>
          </a:p>
        </p:txBody>
      </p:sp>
      <p:sp>
        <p:nvSpPr>
          <p:cNvPr id="4" name="スライド番号プレースホルダー 3">
            <a:extLst>
              <a:ext uri="{FF2B5EF4-FFF2-40B4-BE49-F238E27FC236}">
                <a16:creationId xmlns:a16="http://schemas.microsoft.com/office/drawing/2014/main" id="{6661D8F0-2489-45F6-AF29-00FDF4091F9E}"/>
              </a:ext>
            </a:extLst>
          </p:cNvPr>
          <p:cNvSpPr>
            <a:spLocks noGrp="1"/>
          </p:cNvSpPr>
          <p:nvPr>
            <p:ph type="sldNum" sz="quarter" idx="12"/>
          </p:nvPr>
        </p:nvSpPr>
        <p:spPr/>
        <p:txBody>
          <a:bodyPr/>
          <a:lstStyle/>
          <a:p>
            <a:fld id="{4E36349B-A07F-4A43-A734-970FF405B08B}" type="slidenum">
              <a:rPr kumimoji="1" lang="ja-JP" altLang="en-US" smtClean="0">
                <a:ln>
                  <a:solidFill>
                    <a:schemeClr val="tx1"/>
                  </a:solidFill>
                </a:ln>
                <a:solidFill>
                  <a:schemeClr val="tx1"/>
                </a:solidFill>
              </a:rPr>
              <a:t>20</a:t>
            </a:fld>
            <a:endParaRPr kumimoji="1" lang="ja-JP" altLang="en-US" dirty="0">
              <a:ln>
                <a:solidFill>
                  <a:schemeClr val="tx1"/>
                </a:solidFill>
              </a:ln>
              <a:solidFill>
                <a:schemeClr val="tx1"/>
              </a:solidFill>
            </a:endParaRPr>
          </a:p>
        </p:txBody>
      </p:sp>
      <p:sp>
        <p:nvSpPr>
          <p:cNvPr id="5" name="テキスト ボックス 4">
            <a:extLst>
              <a:ext uri="{FF2B5EF4-FFF2-40B4-BE49-F238E27FC236}">
                <a16:creationId xmlns:a16="http://schemas.microsoft.com/office/drawing/2014/main" id="{FD0833DE-AFB1-4A7A-8AA7-0ED35F2DA147}"/>
              </a:ext>
            </a:extLst>
          </p:cNvPr>
          <p:cNvSpPr txBox="1"/>
          <p:nvPr/>
        </p:nvSpPr>
        <p:spPr>
          <a:xfrm flipH="1">
            <a:off x="852055" y="860237"/>
            <a:ext cx="10910454" cy="1754326"/>
          </a:xfrm>
          <a:prstGeom prst="rect">
            <a:avLst/>
          </a:prstGeom>
          <a:noFill/>
          <a:ln>
            <a:solidFill>
              <a:schemeClr val="tx1"/>
            </a:solidFill>
          </a:ln>
        </p:spPr>
        <p:txBody>
          <a:bodyPr wrap="square" rtlCol="0">
            <a:spAutoFit/>
          </a:bodyPr>
          <a:lstStyle/>
          <a:p>
            <a:pPr algn="just">
              <a:spcAft>
                <a:spcPts val="0"/>
              </a:spcAft>
            </a:pPr>
            <a:r>
              <a:rPr lang="ja-JP"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rPr>
              <a:t>＜</a:t>
            </a: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結論</a:t>
            </a:r>
            <a:r>
              <a:rPr lang="ja-JP"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rPr>
              <a:t>＞</a:t>
            </a:r>
          </a:p>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・一般的に言われている「国有企業は非効率」との評価は、おもにＲＯＡによる評価である。</a:t>
            </a:r>
            <a:endPar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・国有だからＲＯＡが低いのではない。</a:t>
            </a:r>
            <a:r>
              <a:rPr lang="ja-JP"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rPr>
              <a:t>国有</a:t>
            </a: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部門に重工業・規模大の企業が多いから、重工業・規模大の性質</a:t>
            </a:r>
            <a:endPar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　（ＲＯＡが低い）が、より濃く現れている。</a:t>
            </a:r>
            <a:endPar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lgn="just">
              <a:spcAft>
                <a:spcPts val="0"/>
              </a:spcAft>
            </a:pP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現在、国有企業の業績（売上高利益率、ＲＯＡ）が、他の企業よりも、より低くなっているが、それも重工業・規模大の性質（ＲＯＡが低い、生産・販売量の下降局面で利益がより低下しやすい）が、より濃く現れている。</a:t>
            </a:r>
            <a:endParaRPr lang="ja-JP"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p:txBody>
      </p:sp>
      <p:sp>
        <p:nvSpPr>
          <p:cNvPr id="6" name="テキスト ボックス 5">
            <a:extLst>
              <a:ext uri="{FF2B5EF4-FFF2-40B4-BE49-F238E27FC236}">
                <a16:creationId xmlns:a16="http://schemas.microsoft.com/office/drawing/2014/main" id="{7B3627E8-2E1B-4BF7-B89D-61576346D8AF}"/>
              </a:ext>
            </a:extLst>
          </p:cNvPr>
          <p:cNvSpPr txBox="1"/>
          <p:nvPr/>
        </p:nvSpPr>
        <p:spPr>
          <a:xfrm>
            <a:off x="3368386" y="6171684"/>
            <a:ext cx="5455228" cy="461665"/>
          </a:xfrm>
          <a:prstGeom prst="rect">
            <a:avLst/>
          </a:prstGeom>
          <a:noFill/>
          <a:ln>
            <a:solidFill>
              <a:schemeClr val="tx1"/>
            </a:solidFill>
          </a:ln>
        </p:spPr>
        <p:txBody>
          <a:bodyPr wrap="square" rtlCol="0">
            <a:spAutoFit/>
          </a:bodyPr>
          <a:lstStyle/>
          <a:p>
            <a:pPr algn="ctr"/>
            <a:r>
              <a:rPr kumimoji="1" lang="ja-JP" altLang="en-US" sz="2400" b="1" dirty="0">
                <a:latin typeface="+mj-lt"/>
              </a:rPr>
              <a:t>（了）</a:t>
            </a:r>
          </a:p>
        </p:txBody>
      </p:sp>
    </p:spTree>
    <p:extLst>
      <p:ext uri="{BB962C8B-B14F-4D97-AF65-F5344CB8AC3E}">
        <p14:creationId xmlns:p14="http://schemas.microsoft.com/office/powerpoint/2010/main" val="29760372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3808</TotalTime>
  <Words>2208</Words>
  <Application>Microsoft Office PowerPoint</Application>
  <PresentationFormat>ワイド画面</PresentationFormat>
  <Paragraphs>264</Paragraphs>
  <Slides>20</Slides>
  <Notes>20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20</vt:i4>
      </vt:variant>
    </vt:vector>
  </HeadingPairs>
  <TitlesOfParts>
    <vt:vector size="27" baseType="lpstr">
      <vt:lpstr>ＭＳ Ｐゴシック</vt:lpstr>
      <vt:lpstr>游ゴシック</vt:lpstr>
      <vt:lpstr>游ゴシック Light</vt:lpstr>
      <vt:lpstr>Arial</vt:lpstr>
      <vt:lpstr>Calibri</vt:lpstr>
      <vt:lpstr>Times New Roman</vt:lpstr>
      <vt:lpstr>Office テーマ</vt:lpstr>
      <vt:lpstr>ポスト冷戦研究会</vt:lpstr>
      <vt:lpstr>目次</vt:lpstr>
      <vt:lpstr>はじめに （１）最近の中国のＧＤＰ経済成長率とその評価</vt:lpstr>
      <vt:lpstr>１．中国の企業形態 （１）企業の種類とその概念（定義）</vt:lpstr>
      <vt:lpstr>１．中国の企業形態 （２）統計年鑑による鉱工業企業の実情</vt:lpstr>
      <vt:lpstr>２．国有企業の実情把握（誤認事例）―その１―　 （１）国有企業の分類に起因する規模・業績の把握の誤認（No.1)</vt:lpstr>
      <vt:lpstr>２．国有企業の実情把握（誤認事例）　―その１―　 （１）国有企業の分類に起因する規模・業績の把握の誤認（No.2)</vt:lpstr>
      <vt:lpstr>２．国有企業の実情把握（誤認事例）　―その１― 　（１）国有企業の分類に起因する規模・業績の把握の誤認（No.3)</vt:lpstr>
      <vt:lpstr>２．国有企業の実情把握（誤認事例）　―その１― （２）「登記形態（組織形態）」に拠る企業分類にもとづく把握の事例・・・中兼和津次の事例 　　　　　　　　　　　　　　　　・・・中兼『経済発展と体制移行』名古屋大学出版会、2002年、(157頁）</vt:lpstr>
      <vt:lpstr>PowerPoint プレゼンテーション</vt:lpstr>
      <vt:lpstr>３．国有企業の実情把握（誤認事例）　―その２―　 （１）企業の財務分析に起因する経営状況の把握の誤認（No.2)</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４．統計データに基づく現在の国有企業 （３）中国企業は高度成長期の日本企業と異なる（No.1)</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アジア研究懇話会</dc:title>
  <dc:creator>村上裕</dc:creator>
  <cp:lastModifiedBy>村上裕</cp:lastModifiedBy>
  <cp:revision>158</cp:revision>
  <cp:lastPrinted>2018-05-11T06:44:53Z</cp:lastPrinted>
  <dcterms:created xsi:type="dcterms:W3CDTF">2017-07-16T07:00:31Z</dcterms:created>
  <dcterms:modified xsi:type="dcterms:W3CDTF">2018-05-16T15:10:34Z</dcterms:modified>
</cp:coreProperties>
</file>